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60" r:id="rId7"/>
    <p:sldId id="261" r:id="rId8"/>
    <p:sldId id="26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ho Nicodème" initials="MN" lastIdx="1" clrIdx="0">
    <p:extLst>
      <p:ext uri="{19B8F6BF-5375-455C-9EA6-DF929625EA0E}">
        <p15:presenceInfo xmlns:p15="http://schemas.microsoft.com/office/powerpoint/2012/main" userId="e47911fe78f8382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25T21:25:13.690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D74353-D847-41AC-AA70-50AE39A1F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E4E424-5476-45AB-8C0E-112AD3CCF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D96076-5A6C-478A-9A61-CFA5067E1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CD7B97-4E97-46F5-B821-E4AAAA40A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9408BA-1F7F-42A1-B340-36D9AE875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707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B1E414-AD79-44CA-B197-5C5D26836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DED6B7E-13D8-43B1-B186-638D87B52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C9272B-CA4F-4492-95BF-53BC818D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405DAA-196E-4116-A163-AB75F713B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65F6AD-C417-442C-A644-6CDE57F88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11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265FCA1-9230-4AA4-9721-93392C108F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581140-50E3-47E9-B9CE-857243296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429B93-73F3-4B19-95E5-3F457F532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A80630-5274-4CF6-8F92-B3EB1CBB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7AD516-4CE8-43ED-9677-2E5FCEE23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21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ACDE3F-385C-4C8F-8CF5-355E288A2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B3C4CE-70C4-4FA5-A052-62CBD07E9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8C6BA4-A9F3-40BB-A3B5-EA07C65F4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9772D1-824A-41A1-A963-7EC857F8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045533-7824-4029-AAF5-59DC85CA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31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DE214F-265E-451F-B4AF-A7A4567F7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E22C80-458B-4835-9618-E62F73673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26A743-6085-463E-B88E-583EFB1D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0500BD-8C26-42A1-97ED-37B5C63F5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60A3F3-2AB1-455B-B874-9AADF4574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15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791C72-193E-41F6-B747-6F4CE8B05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2E9708-3D70-448E-9F5A-A435C5E3E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945947-3EEA-476D-941C-639EBC100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B5EB9C-E0DC-429B-9D11-88BF90A4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26AFC3-4F39-4BAF-8AFB-22B9C3426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F14615-E9B1-45EA-A2DA-1F35D8965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88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8C76DD-5CEB-4227-9019-8521C911E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649269-0CC3-48DB-AFF2-4BA3FCC21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D7A40A-DAA9-455A-8BDE-A41C43A8C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46CE73D-01A8-46B9-8779-5F7F2BCA0E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642BD00-2937-403A-BF4E-6357B04A11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3EFC334-7DA5-4E09-A5AE-998EA4E09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756E03D-16FA-478F-8D5E-BE12ADFF4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0F7983A-1D43-40F6-8004-2ED1C5A3C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8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645244-5E75-4CBE-BBFA-90EF50DB7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61F519E-7575-4D12-A57F-865E4B4E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60A434-1D1B-4507-8EEF-083D26E0E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48B2E77-1D49-404F-952A-62F86B12A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26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28E93F-E38E-41DC-8BBC-FDD1D8A4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CCE5F2F-3268-40B6-88C9-7770B91B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21665A-4DCE-4C08-8A81-9C7F51428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63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DF26BF-F90E-4618-954F-163843C16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E24419-3F1B-4D5B-9E4F-7446A805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E5187A-5AC3-4C28-9D1F-E3133D7F0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E80E89-514B-43C4-9261-B8C12F1AD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7A4DBE-A99A-419C-918D-3849ACE5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1145C6-3A77-42E8-A99D-00B7EB22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32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222B42-7274-42FB-8BB8-866122F92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C49BCF0-CD90-425F-B299-44165EFA7B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2CF48F-0979-47C6-8DB1-393986E05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EE41F6-24EA-43BA-9C6F-7D4CC3C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743039-F34F-453B-928E-CD83F0B71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00BAD5-4093-4D5D-B470-2BA8B2804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7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D00446B-9C35-44D4-9406-295420C44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60112E-1921-430C-88BC-6421EE533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90B4DD-8192-4B82-A067-AEC3F59B3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00576-1F82-4557-BD38-1EFA93392E00}" type="datetimeFigureOut">
              <a:rPr lang="fr-FR" smtClean="0"/>
              <a:t>26/08/2021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A9BF16-DCD6-43D1-A6B5-17ED2DF0F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8C8CEB-0299-4848-B0C0-F999E97FE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90CA6-7687-403C-A28A-26DAD50F78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44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B5B5E4-AD90-4177-9C97-9C374AD47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00298"/>
            <a:ext cx="9982200" cy="347999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GB" sz="2800" b="1" dirty="0">
                <a:latin typeface="Britannic Bold" panose="020B0903060703020204" pitchFamily="34" charset="0"/>
              </a:rPr>
              <a:t>AFRICAN CONFERENCE ON DEBT AND DEVELOPMENT (AFCODD)</a:t>
            </a:r>
            <a:br>
              <a:rPr lang="en-GB" sz="2800" b="1" dirty="0">
                <a:latin typeface="Britannic Bold" panose="020B0903060703020204" pitchFamily="34" charset="0"/>
              </a:rPr>
            </a:br>
            <a:r>
              <a:rPr lang="nl-NL" sz="2800" b="1" cap="all" dirty="0">
                <a:solidFill>
                  <a:srgbClr val="0070C0"/>
                </a:solidFill>
              </a:rPr>
              <a:t> </a:t>
            </a:r>
            <a:br>
              <a:rPr lang="nl-NL" sz="2000" b="1" cap="all" dirty="0">
                <a:solidFill>
                  <a:srgbClr val="0070C0"/>
                </a:solidFill>
              </a:rPr>
            </a:br>
            <a:br>
              <a:rPr lang="fr-FR" sz="2000" b="1" cap="all" dirty="0">
                <a:solidFill>
                  <a:srgbClr val="0070C0"/>
                </a:solidFill>
              </a:rPr>
            </a:br>
            <a:r>
              <a:rPr lang="fr-FR" sz="28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Thème</a:t>
            </a:r>
            <a:r>
              <a:rPr lang="fr-FR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Situation de la dette publique du Tchad</a:t>
            </a:r>
            <a:br>
              <a:rPr lang="fr-FR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fr-FR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Présenté par :</a:t>
            </a:r>
            <a:br>
              <a:rPr lang="fr-FR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fr-FR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NICODEME MAHO</a:t>
            </a:r>
            <a:br>
              <a:rPr lang="fr-FR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fr-FR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Directeur de la Dette</a:t>
            </a:r>
            <a:br>
              <a:rPr lang="fr-FR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Ministère des Finances et du Budget-Tchad</a:t>
            </a: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8BD5E7C-C91B-4358-8556-4DD41B1BD8CD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5800" y="281781"/>
            <a:ext cx="1827429" cy="1939925"/>
          </a:xfrm>
          <a:prstGeom prst="rect">
            <a:avLst/>
          </a:prstGeom>
        </p:spPr>
      </p:pic>
      <p:pic>
        <p:nvPicPr>
          <p:cNvPr id="5" name="Image 4" descr="The African Forum and Network on Debt and Management">
            <a:extLst>
              <a:ext uri="{FF2B5EF4-FFF2-40B4-BE49-F238E27FC236}">
                <a16:creationId xmlns:a16="http://schemas.microsoft.com/office/drawing/2014/main" id="{3BB97D5A-4A12-4F86-BAC0-F4BEC0D9164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470" y="-38807"/>
            <a:ext cx="4034730" cy="202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16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E5D362-B222-4598-86FF-EA6552FE9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402A1F-9D30-491A-872A-E3B565112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r-FR" dirty="0"/>
              <a:t>Contexte</a:t>
            </a:r>
          </a:p>
          <a:p>
            <a:pPr marL="514350" indent="-514350">
              <a:buAutoNum type="arabicPeriod"/>
            </a:pPr>
            <a:r>
              <a:rPr lang="fr-FR" dirty="0"/>
              <a:t>Evolution de l’encours de la dette</a:t>
            </a:r>
          </a:p>
          <a:p>
            <a:pPr marL="514350" indent="-514350">
              <a:buAutoNum type="arabicPeriod"/>
            </a:pPr>
            <a:r>
              <a:rPr lang="fr-FR" dirty="0"/>
              <a:t>Evolution du service de la dette</a:t>
            </a:r>
          </a:p>
          <a:p>
            <a:pPr marL="514350" indent="-514350">
              <a:buAutoNum type="arabicPeriod"/>
            </a:pPr>
            <a:r>
              <a:rPr lang="fr-FR" dirty="0"/>
              <a:t>La dette au secours de la croissance</a:t>
            </a:r>
          </a:p>
        </p:txBody>
      </p:sp>
    </p:spTree>
    <p:extLst>
      <p:ext uri="{BB962C8B-B14F-4D97-AF65-F5344CB8AC3E}">
        <p14:creationId xmlns:p14="http://schemas.microsoft.com/office/powerpoint/2010/main" val="103116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A5CBB-CCD8-4551-A289-373FE965F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CONTEXTE DE GESTION DE LA DETTE (1/2)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2F1FB0-6CC7-40EB-B72C-BB5BE4130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fr-FR" b="1" dirty="0"/>
              <a:t>Choc pétrolier de 2014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Baisse de recettes publiques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Baisse des dépenses publiques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Revenus des ménages touchés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Recours massif aux émissions de titres publics à partir de fin 2015 pour compenser la baisse des recettes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Accumulation des arriérés de paiement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Créanciers/fournisseurs de l’Etat touchés (faillite, surendettement)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Système bancaire fragilisé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Chômage en hausse </a:t>
            </a:r>
          </a:p>
        </p:txBody>
      </p:sp>
    </p:spTree>
    <p:extLst>
      <p:ext uri="{BB962C8B-B14F-4D97-AF65-F5344CB8AC3E}">
        <p14:creationId xmlns:p14="http://schemas.microsoft.com/office/powerpoint/2010/main" val="423439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A3B603-511A-41F2-8489-E9E4ED5CF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CONTEXTE DE GESTION DE LA DETTE (2/2)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2F931B-7141-4CC9-9A90-1965CD493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2. Choc sécuritaire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fermeture de frontières entrainant la baisse des exportations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Hausse des dépenses sécuritaires (éviction d’autres dépenses) 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3. Choc sanitaire (covid-19)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Perturbations des échanges entrainant la baisse de recettes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Hausse de dépenses sociales nécessitant la suspension du service de la dette extérieure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0933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97CD42-81F6-4988-8A5B-07C5167FF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PANORAMA DE LA DETTE PUBLIQUE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319F0E2A-5FC6-44BC-899F-526C22C5A7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20895"/>
              </p:ext>
            </p:extLst>
          </p:nvPr>
        </p:nvGraphicFramePr>
        <p:xfrm>
          <a:off x="447676" y="1825625"/>
          <a:ext cx="110109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090">
                  <a:extLst>
                    <a:ext uri="{9D8B030D-6E8A-4147-A177-3AD203B41FA5}">
                      <a16:colId xmlns:a16="http://schemas.microsoft.com/office/drawing/2014/main" val="4245765064"/>
                    </a:ext>
                  </a:extLst>
                </a:gridCol>
                <a:gridCol w="902563">
                  <a:extLst>
                    <a:ext uri="{9D8B030D-6E8A-4147-A177-3AD203B41FA5}">
                      <a16:colId xmlns:a16="http://schemas.microsoft.com/office/drawing/2014/main" val="3065306893"/>
                    </a:ext>
                  </a:extLst>
                </a:gridCol>
                <a:gridCol w="891534">
                  <a:extLst>
                    <a:ext uri="{9D8B030D-6E8A-4147-A177-3AD203B41FA5}">
                      <a16:colId xmlns:a16="http://schemas.microsoft.com/office/drawing/2014/main" val="1817088841"/>
                    </a:ext>
                  </a:extLst>
                </a:gridCol>
                <a:gridCol w="1093737">
                  <a:extLst>
                    <a:ext uri="{9D8B030D-6E8A-4147-A177-3AD203B41FA5}">
                      <a16:colId xmlns:a16="http://schemas.microsoft.com/office/drawing/2014/main" val="2301525654"/>
                    </a:ext>
                  </a:extLst>
                </a:gridCol>
                <a:gridCol w="882343">
                  <a:extLst>
                    <a:ext uri="{9D8B030D-6E8A-4147-A177-3AD203B41FA5}">
                      <a16:colId xmlns:a16="http://schemas.microsoft.com/office/drawing/2014/main" val="1498476383"/>
                    </a:ext>
                  </a:extLst>
                </a:gridCol>
                <a:gridCol w="965062">
                  <a:extLst>
                    <a:ext uri="{9D8B030D-6E8A-4147-A177-3AD203B41FA5}">
                      <a16:colId xmlns:a16="http://schemas.microsoft.com/office/drawing/2014/main" val="1742161618"/>
                    </a:ext>
                  </a:extLst>
                </a:gridCol>
                <a:gridCol w="891534">
                  <a:extLst>
                    <a:ext uri="{9D8B030D-6E8A-4147-A177-3AD203B41FA5}">
                      <a16:colId xmlns:a16="http://schemas.microsoft.com/office/drawing/2014/main" val="717559206"/>
                    </a:ext>
                  </a:extLst>
                </a:gridCol>
                <a:gridCol w="965062">
                  <a:extLst>
                    <a:ext uri="{9D8B030D-6E8A-4147-A177-3AD203B41FA5}">
                      <a16:colId xmlns:a16="http://schemas.microsoft.com/office/drawing/2014/main" val="841033749"/>
                    </a:ext>
                  </a:extLst>
                </a:gridCol>
                <a:gridCol w="928298">
                  <a:extLst>
                    <a:ext uri="{9D8B030D-6E8A-4147-A177-3AD203B41FA5}">
                      <a16:colId xmlns:a16="http://schemas.microsoft.com/office/drawing/2014/main" val="3684983486"/>
                    </a:ext>
                  </a:extLst>
                </a:gridCol>
                <a:gridCol w="1160951">
                  <a:extLst>
                    <a:ext uri="{9D8B030D-6E8A-4147-A177-3AD203B41FA5}">
                      <a16:colId xmlns:a16="http://schemas.microsoft.com/office/drawing/2014/main" val="4251661424"/>
                    </a:ext>
                  </a:extLst>
                </a:gridCol>
                <a:gridCol w="1228726">
                  <a:extLst>
                    <a:ext uri="{9D8B030D-6E8A-4147-A177-3AD203B41FA5}">
                      <a16:colId xmlns:a16="http://schemas.microsoft.com/office/drawing/2014/main" val="9720393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560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Encours (milliards FCFA)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550" dirty="0"/>
                        <a:t>1 381,85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550" dirty="0"/>
                        <a:t>1 423,64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550" dirty="0"/>
                        <a:t>1 647,48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550" dirty="0"/>
                        <a:t>1 496,21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550" dirty="0"/>
                        <a:t>2 549,7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550" dirty="0"/>
                        <a:t>2 498,6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550" dirty="0"/>
                        <a:t>2 512,1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550" dirty="0"/>
                        <a:t>2 797,3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550" dirty="0"/>
                        <a:t>2 757,8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550" dirty="0"/>
                        <a:t>2 750,1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0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 Dette extérieure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992,39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961,65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1 190,22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801,18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1 518,6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1 301,9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1 383,6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1 279,7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1 300,2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1 271,3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33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Dette intérieure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388,85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461,99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   457,25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695,03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1 031,1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1 196,7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1 128,5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1 517,6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tx1"/>
                          </a:solidFill>
                        </a:rPr>
                        <a:t>1 457,6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/>
                        <a:t>1 478,8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63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Encours/PIB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41,4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41,6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47,2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40,4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54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Dette/Population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112 345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111 745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124 809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109 212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180 191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170 553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165 706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178 285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169 815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163 521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944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19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E17996-345C-4AC7-A2AB-62C580F8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EVOLUTION DU SERVICE DE LA DETTE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A16FAEB-7BEB-433A-BC08-164FEC099B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770534"/>
              </p:ext>
            </p:extLst>
          </p:nvPr>
        </p:nvGraphicFramePr>
        <p:xfrm>
          <a:off x="838199" y="2009775"/>
          <a:ext cx="10163174" cy="1846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3184553639"/>
                    </a:ext>
                  </a:extLst>
                </a:gridCol>
                <a:gridCol w="1547058">
                  <a:extLst>
                    <a:ext uri="{9D8B030D-6E8A-4147-A177-3AD203B41FA5}">
                      <a16:colId xmlns:a16="http://schemas.microsoft.com/office/drawing/2014/main" val="2840426593"/>
                    </a:ext>
                  </a:extLst>
                </a:gridCol>
                <a:gridCol w="1069808">
                  <a:extLst>
                    <a:ext uri="{9D8B030D-6E8A-4147-A177-3AD203B41FA5}">
                      <a16:colId xmlns:a16="http://schemas.microsoft.com/office/drawing/2014/main" val="31401495"/>
                    </a:ext>
                  </a:extLst>
                </a:gridCol>
                <a:gridCol w="1069808">
                  <a:extLst>
                    <a:ext uri="{9D8B030D-6E8A-4147-A177-3AD203B41FA5}">
                      <a16:colId xmlns:a16="http://schemas.microsoft.com/office/drawing/2014/main" val="3928744346"/>
                    </a:ext>
                  </a:extLst>
                </a:gridCol>
                <a:gridCol w="1069808">
                  <a:extLst>
                    <a:ext uri="{9D8B030D-6E8A-4147-A177-3AD203B41FA5}">
                      <a16:colId xmlns:a16="http://schemas.microsoft.com/office/drawing/2014/main" val="372283141"/>
                    </a:ext>
                  </a:extLst>
                </a:gridCol>
                <a:gridCol w="1069808">
                  <a:extLst>
                    <a:ext uri="{9D8B030D-6E8A-4147-A177-3AD203B41FA5}">
                      <a16:colId xmlns:a16="http://schemas.microsoft.com/office/drawing/2014/main" val="1441142878"/>
                    </a:ext>
                  </a:extLst>
                </a:gridCol>
                <a:gridCol w="1069808">
                  <a:extLst>
                    <a:ext uri="{9D8B030D-6E8A-4147-A177-3AD203B41FA5}">
                      <a16:colId xmlns:a16="http://schemas.microsoft.com/office/drawing/2014/main" val="192439939"/>
                    </a:ext>
                  </a:extLst>
                </a:gridCol>
              </a:tblGrid>
              <a:tr h="290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Rubrique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2016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2017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2018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2019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2020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1867115"/>
                  </a:ext>
                </a:extLst>
              </a:tr>
              <a:tr h="31708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Service de la dette extérieure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Principal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13,7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18,9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37,6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28,6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74,1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0865490"/>
                  </a:ext>
                </a:extLst>
              </a:tr>
              <a:tr h="5901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Intérêts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4,4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9,9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9,7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12,6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33,2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5951183"/>
                  </a:ext>
                </a:extLst>
              </a:tr>
              <a:tr h="31708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Total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18,1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28,8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47,3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41,2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107,3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301139"/>
                  </a:ext>
                </a:extLst>
              </a:tr>
              <a:tr h="31708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Variation (%)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59,7%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63,9%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-12,8%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160,2%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2390105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BA5DBB1-3F7D-48C2-BB51-11B328F4E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459210"/>
              </p:ext>
            </p:extLst>
          </p:nvPr>
        </p:nvGraphicFramePr>
        <p:xfrm>
          <a:off x="838199" y="3933824"/>
          <a:ext cx="10163174" cy="1477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6351">
                  <a:extLst>
                    <a:ext uri="{9D8B030D-6E8A-4147-A177-3AD203B41FA5}">
                      <a16:colId xmlns:a16="http://schemas.microsoft.com/office/drawing/2014/main" val="3717212957"/>
                    </a:ext>
                  </a:extLst>
                </a:gridCol>
                <a:gridCol w="1528836">
                  <a:extLst>
                    <a:ext uri="{9D8B030D-6E8A-4147-A177-3AD203B41FA5}">
                      <a16:colId xmlns:a16="http://schemas.microsoft.com/office/drawing/2014/main" val="3095679459"/>
                    </a:ext>
                  </a:extLst>
                </a:gridCol>
                <a:gridCol w="1093021">
                  <a:extLst>
                    <a:ext uri="{9D8B030D-6E8A-4147-A177-3AD203B41FA5}">
                      <a16:colId xmlns:a16="http://schemas.microsoft.com/office/drawing/2014/main" val="2068582738"/>
                    </a:ext>
                  </a:extLst>
                </a:gridCol>
                <a:gridCol w="1054669">
                  <a:extLst>
                    <a:ext uri="{9D8B030D-6E8A-4147-A177-3AD203B41FA5}">
                      <a16:colId xmlns:a16="http://schemas.microsoft.com/office/drawing/2014/main" val="2167752994"/>
                    </a:ext>
                  </a:extLst>
                </a:gridCol>
                <a:gridCol w="1035493">
                  <a:extLst>
                    <a:ext uri="{9D8B030D-6E8A-4147-A177-3AD203B41FA5}">
                      <a16:colId xmlns:a16="http://schemas.microsoft.com/office/drawing/2014/main" val="3454378186"/>
                    </a:ext>
                  </a:extLst>
                </a:gridCol>
                <a:gridCol w="1169404">
                  <a:extLst>
                    <a:ext uri="{9D8B030D-6E8A-4147-A177-3AD203B41FA5}">
                      <a16:colId xmlns:a16="http://schemas.microsoft.com/office/drawing/2014/main" val="590653658"/>
                    </a:ext>
                  </a:extLst>
                </a:gridCol>
                <a:gridCol w="1045400">
                  <a:extLst>
                    <a:ext uri="{9D8B030D-6E8A-4147-A177-3AD203B41FA5}">
                      <a16:colId xmlns:a16="http://schemas.microsoft.com/office/drawing/2014/main" val="3012739142"/>
                    </a:ext>
                  </a:extLst>
                </a:gridCol>
              </a:tblGrid>
              <a:tr h="369382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Service de la dette intérieure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Principal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41,6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70,8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183,5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24,6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89,4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0216010"/>
                  </a:ext>
                </a:extLst>
              </a:tr>
              <a:tr h="3693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Intérêts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11,5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17,5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23,4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43,7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10,4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6498894"/>
                  </a:ext>
                </a:extLst>
              </a:tr>
              <a:tr h="3693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Total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53,1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88,3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206,9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68,3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99,7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896886"/>
                  </a:ext>
                </a:extLst>
              </a:tr>
              <a:tr h="3693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Evolution (%)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66,2%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>
                          <a:effectLst/>
                        </a:rPr>
                        <a:t>134,4%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-67,0%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>
                          <a:effectLst/>
                        </a:rPr>
                        <a:t>46,0%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268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36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3E6B72-E072-4893-921B-791B82F35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latin typeface="Algerian" panose="04020705040A02060702" pitchFamily="82" charset="0"/>
              </a:rPr>
              <a:t>La dette au secours de la croissance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5F3862-F2EF-4182-AD19-A421B13FC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Payer la dette intérieure pour soutenir l’activité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Bénéficiaires directs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Ménages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allocations congé retraite, frais médicaux, capital-décès, etc.</a:t>
            </a:r>
          </a:p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Fournisseurs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certains démembrements de l’Etat 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Bénéficiaires indirects : </a:t>
            </a:r>
          </a:p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banques locales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(assainissement du bilan)</a:t>
            </a:r>
          </a:p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Économie nationale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travers l’amélioration de la capacité du financement des banques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2491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494593-1A46-400D-A5D5-C84517590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FIN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6A36C9-EB61-42AA-9A74-3852F6B94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MERCI POUR VOTRE AIMABLE ATTENTION</a:t>
            </a:r>
          </a:p>
        </p:txBody>
      </p:sp>
    </p:spTree>
    <p:extLst>
      <p:ext uri="{BB962C8B-B14F-4D97-AF65-F5344CB8AC3E}">
        <p14:creationId xmlns:p14="http://schemas.microsoft.com/office/powerpoint/2010/main" val="42486309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451</Words>
  <Application>Microsoft Office PowerPoint</Application>
  <PresentationFormat>Grand écran</PresentationFormat>
  <Paragraphs>159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Algerian</vt:lpstr>
      <vt:lpstr>Arial</vt:lpstr>
      <vt:lpstr>Britannic Bold</vt:lpstr>
      <vt:lpstr>Calibri</vt:lpstr>
      <vt:lpstr>Calibri Light</vt:lpstr>
      <vt:lpstr>Times New Roman</vt:lpstr>
      <vt:lpstr>Wingdings</vt:lpstr>
      <vt:lpstr>Thème Office</vt:lpstr>
      <vt:lpstr>AFRICAN CONFERENCE ON DEBT AND DEVELOPMENT (AFCODD)    Thème: Situation de la dette publique du Tchad  Présenté par :  NICODEME MAHO  Directeur de la Dette Ministère des Finances et du Budget-Tchad</vt:lpstr>
      <vt:lpstr>Plan</vt:lpstr>
      <vt:lpstr>CONTEXTE DE GESTION DE LA DETTE (1/2)</vt:lpstr>
      <vt:lpstr>CONTEXTE DE GESTION DE LA DETTE (2/2)</vt:lpstr>
      <vt:lpstr>PANORAMA DE LA DETTE PUBLIQUE</vt:lpstr>
      <vt:lpstr>EVOLUTION DU SERVICE DE LA DETTE</vt:lpstr>
      <vt:lpstr>La dette au secours de la croissance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 DE LA DETTE PUBLIQUE DU TCHAD</dc:title>
  <dc:creator>Maho Nicodème</dc:creator>
  <cp:lastModifiedBy>Aristide Mabali</cp:lastModifiedBy>
  <cp:revision>5</cp:revision>
  <dcterms:created xsi:type="dcterms:W3CDTF">2021-08-25T20:21:14Z</dcterms:created>
  <dcterms:modified xsi:type="dcterms:W3CDTF">2021-08-26T04:57:52Z</dcterms:modified>
</cp:coreProperties>
</file>