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03" r:id="rId5"/>
    <p:sldId id="304" r:id="rId6"/>
    <p:sldId id="305" r:id="rId7"/>
    <p:sldId id="311" r:id="rId8"/>
    <p:sldId id="259" r:id="rId9"/>
    <p:sldId id="306" r:id="rId10"/>
    <p:sldId id="307" r:id="rId11"/>
    <p:sldId id="309" r:id="rId12"/>
    <p:sldId id="310" r:id="rId13"/>
    <p:sldId id="289" r:id="rId14"/>
    <p:sldId id="29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FD801D06-1743-42B2-A95B-3A5FD6BFEE2F}"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801D06-1743-42B2-A95B-3A5FD6BFEE2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801D06-1743-42B2-A95B-3A5FD6BFEE2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801D06-1743-42B2-A95B-3A5FD6BFEE2F}"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FD801D06-1743-42B2-A95B-3A5FD6BFEE2F}"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801D06-1743-42B2-A95B-3A5FD6BFEE2F}"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D801D06-1743-42B2-A95B-3A5FD6BFEE2F}"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D801D06-1743-42B2-A95B-3A5FD6BFEE2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D801D06-1743-42B2-A95B-3A5FD6BFEE2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801D06-1743-42B2-A95B-3A5FD6BFEE2F}"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D00611F5-38CE-4836-9A4F-60AC8596FB4C}" type="datetimeFigureOut">
              <a:rPr lang="fr-FR" smtClean="0"/>
              <a:pPr/>
              <a:t>24/08/2021</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FD801D06-1743-42B2-A95B-3A5FD6BFEE2F}"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00611F5-38CE-4836-9A4F-60AC8596FB4C}" type="datetimeFigureOut">
              <a:rPr lang="fr-FR" smtClean="0"/>
              <a:pPr/>
              <a:t>24/08/2021</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D801D06-1743-42B2-A95B-3A5FD6BFEE2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95400" y="3200400"/>
            <a:ext cx="6400800" cy="2820888"/>
          </a:xfrm>
        </p:spPr>
        <p:txBody>
          <a:bodyPr>
            <a:normAutofit fontScale="92500"/>
          </a:bodyPr>
          <a:lstStyle/>
          <a:p>
            <a:endParaRPr lang="fr-FR" sz="1600" b="1" dirty="0">
              <a:latin typeface="Times New Roman" pitchFamily="18" charset="0"/>
              <a:cs typeface="Times New Roman" pitchFamily="18" charset="0"/>
            </a:endParaRPr>
          </a:p>
          <a:p>
            <a:r>
              <a:rPr lang="nl-NL" sz="2200" b="1" cap="all" dirty="0">
                <a:solidFill>
                  <a:srgbClr val="0070C0"/>
                </a:solidFill>
              </a:rPr>
              <a:t>CONFERENCE AFRICAINE SUR LA DETTE ET LE DEVELOPPEMENT </a:t>
            </a:r>
          </a:p>
          <a:p>
            <a:endParaRPr lang="fr-FR" sz="2200" b="1" cap="all" dirty="0">
              <a:solidFill>
                <a:srgbClr val="0070C0"/>
              </a:solidFill>
            </a:endParaRPr>
          </a:p>
          <a:p>
            <a:r>
              <a:rPr lang="fr-FR" sz="2200" b="1" u="sng" dirty="0">
                <a:solidFill>
                  <a:srgbClr val="0070C0"/>
                </a:solidFill>
                <a:latin typeface="Times New Roman" pitchFamily="18" charset="0"/>
                <a:cs typeface="Times New Roman" pitchFamily="18" charset="0"/>
              </a:rPr>
              <a:t>Thème</a:t>
            </a:r>
            <a:r>
              <a:rPr lang="fr-FR" sz="2200" b="1" dirty="0">
                <a:solidFill>
                  <a:srgbClr val="0070C0"/>
                </a:solidFill>
                <a:latin typeface="Times New Roman" pitchFamily="18" charset="0"/>
                <a:cs typeface="Times New Roman" pitchFamily="18" charset="0"/>
              </a:rPr>
              <a:t>: Mobilisation des ressources intérieures au Tchad</a:t>
            </a:r>
          </a:p>
          <a:p>
            <a:endParaRPr lang="fr-FR" sz="1600" b="1" dirty="0">
              <a:latin typeface="Times New Roman" pitchFamily="18" charset="0"/>
              <a:cs typeface="Times New Roman" pitchFamily="18" charset="0"/>
            </a:endParaRPr>
          </a:p>
          <a:p>
            <a:r>
              <a:rPr lang="fr-FR" sz="1700" b="1" dirty="0">
                <a:latin typeface="Times New Roman" pitchFamily="18" charset="0"/>
                <a:cs typeface="Times New Roman" pitchFamily="18" charset="0"/>
              </a:rPr>
              <a:t>Présenté par:</a:t>
            </a:r>
          </a:p>
          <a:p>
            <a:r>
              <a:rPr lang="fr-FR" sz="1700" b="1" dirty="0">
                <a:latin typeface="Times New Roman" pitchFamily="18" charset="0"/>
                <a:cs typeface="Times New Roman" pitchFamily="18" charset="0"/>
              </a:rPr>
              <a:t>Esdras  SIKASSA, Inspecteur des Impôts</a:t>
            </a:r>
          </a:p>
          <a:p>
            <a:endParaRPr lang="fr-FR" sz="1700" b="1" dirty="0">
              <a:latin typeface="Times New Roman" pitchFamily="18" charset="0"/>
              <a:cs typeface="Times New Roman" pitchFamily="18" charset="0"/>
            </a:endParaRPr>
          </a:p>
        </p:txBody>
      </p:sp>
      <p:sp>
        <p:nvSpPr>
          <p:cNvPr id="2" name="Titre 1"/>
          <p:cNvSpPr>
            <a:spLocks noGrp="1"/>
          </p:cNvSpPr>
          <p:nvPr>
            <p:ph type="ctrTitle"/>
          </p:nvPr>
        </p:nvSpPr>
        <p:spPr>
          <a:xfrm>
            <a:off x="457200" y="928670"/>
            <a:ext cx="8229600" cy="2500330"/>
          </a:xfrm>
        </p:spPr>
        <p:txBody>
          <a:bodyPr>
            <a:normAutofit/>
          </a:bodyPr>
          <a:lstStyle/>
          <a:p>
            <a:r>
              <a:rPr lang="fr-FR" sz="1100" dirty="0"/>
              <a:t>REPUBLIQUE DU TCHAD                             UNITE-TRAVAIL-PROGRES</a:t>
            </a:r>
            <a:br>
              <a:rPr lang="fr-FR" sz="1100" dirty="0"/>
            </a:br>
            <a:r>
              <a:rPr lang="fr-FR" sz="1100" dirty="0">
                <a:latin typeface="Times New Roman" pitchFamily="18" charset="0"/>
                <a:cs typeface="Times New Roman" pitchFamily="18" charset="0"/>
              </a:rPr>
              <a:t> </a:t>
            </a:r>
            <a:br>
              <a:rPr lang="fr-FR" sz="1100" dirty="0">
                <a:latin typeface="Times New Roman" pitchFamily="18" charset="0"/>
                <a:cs typeface="Times New Roman" pitchFamily="18" charset="0"/>
              </a:rPr>
            </a:br>
            <a:br>
              <a:rPr lang="fr-FR" sz="1100" dirty="0">
                <a:latin typeface="Times New Roman" pitchFamily="18" charset="0"/>
                <a:cs typeface="Times New Roman" pitchFamily="18" charset="0"/>
              </a:rPr>
            </a:br>
            <a:br>
              <a:rPr lang="fr-FR" sz="1200" b="1" dirty="0">
                <a:latin typeface="Times New Roman" pitchFamily="18" charset="0"/>
                <a:cs typeface="Times New Roman" pitchFamily="18" charset="0"/>
              </a:rPr>
            </a:br>
            <a:br>
              <a:rPr lang="fr-FR" sz="1400" b="1" dirty="0">
                <a:latin typeface="Times New Roman" pitchFamily="18" charset="0"/>
                <a:cs typeface="Times New Roman" pitchFamily="18" charset="0"/>
              </a:rPr>
            </a:br>
            <a:r>
              <a:rPr lang="fr-FR" sz="1400" b="1" dirty="0">
                <a:latin typeface="Times New Roman" pitchFamily="18" charset="0"/>
                <a:cs typeface="Times New Roman" pitchFamily="18" charset="0"/>
              </a:rPr>
              <a:t>                                                           </a:t>
            </a:r>
            <a:br>
              <a:rPr lang="fr-FR" sz="1400" b="1" dirty="0">
                <a:latin typeface="Times New Roman" pitchFamily="18" charset="0"/>
                <a:cs typeface="Times New Roman" pitchFamily="18" charset="0"/>
              </a:rPr>
            </a:br>
            <a:br>
              <a:rPr lang="fr-FR" sz="1400" b="1" dirty="0">
                <a:latin typeface="Times New Roman" pitchFamily="18" charset="0"/>
                <a:cs typeface="Times New Roman" pitchFamily="18" charset="0"/>
              </a:rPr>
            </a:br>
            <a:r>
              <a:rPr lang="fr-FR" sz="1400" b="1" dirty="0">
                <a:latin typeface="Times New Roman" pitchFamily="18" charset="0"/>
                <a:cs typeface="Times New Roman" pitchFamily="18" charset="0"/>
              </a:rPr>
              <a:t> </a:t>
            </a:r>
            <a:br>
              <a:rPr lang="fr-FR" sz="1400" b="1" dirty="0">
                <a:latin typeface="Times New Roman" pitchFamily="18" charset="0"/>
                <a:cs typeface="Times New Roman" pitchFamily="18" charset="0"/>
              </a:rPr>
            </a:br>
            <a:br>
              <a:rPr lang="fr-FR" sz="1400" b="1" dirty="0">
                <a:latin typeface="Times New Roman" pitchFamily="18" charset="0"/>
                <a:cs typeface="Times New Roman" pitchFamily="18" charset="0"/>
              </a:rPr>
            </a:br>
            <a:br>
              <a:rPr lang="fr-FR" sz="1100" dirty="0"/>
            </a:br>
            <a:r>
              <a:rPr lang="fr-FR" sz="1100" dirty="0"/>
              <a:t> </a:t>
            </a:r>
            <a:br>
              <a:rPr lang="fr-FR" sz="1100" dirty="0"/>
            </a:br>
            <a:endParaRPr lang="fr-FR" sz="1100" dirty="0"/>
          </a:p>
        </p:txBody>
      </p:sp>
      <p:pic>
        <p:nvPicPr>
          <p:cNvPr id="6" name="Image 5" descr="C:\Users\Gabriel\Documents\Armoirie Tchad.jpg"/>
          <p:cNvPicPr/>
          <p:nvPr/>
        </p:nvPicPr>
        <p:blipFill>
          <a:blip r:embed="rId2" cstate="print"/>
          <a:srcRect/>
          <a:stretch>
            <a:fillRect/>
          </a:stretch>
        </p:blipFill>
        <p:spPr bwMode="auto">
          <a:xfrm>
            <a:off x="107504" y="1527876"/>
            <a:ext cx="1800200" cy="1505836"/>
          </a:xfrm>
          <a:prstGeom prst="rect">
            <a:avLst/>
          </a:prstGeom>
          <a:noFill/>
          <a:ln w="9525">
            <a:noFill/>
            <a:miter lim="800000"/>
            <a:headEnd/>
            <a:tailEnd/>
          </a:ln>
        </p:spPr>
      </p:pic>
      <p:pic>
        <p:nvPicPr>
          <p:cNvPr id="5" name="Image 4">
            <a:extLst>
              <a:ext uri="{FF2B5EF4-FFF2-40B4-BE49-F238E27FC236}">
                <a16:creationId xmlns:a16="http://schemas.microsoft.com/office/drawing/2014/main" id="{FC284FFA-5D00-417D-AD17-D50DB5C98B61}"/>
              </a:ext>
            </a:extLst>
          </p:cNvPr>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3635139" y="1482477"/>
            <a:ext cx="1368909" cy="1514475"/>
          </a:xfrm>
          <a:prstGeom prst="rect">
            <a:avLst/>
          </a:prstGeom>
        </p:spPr>
      </p:pic>
      <p:pic>
        <p:nvPicPr>
          <p:cNvPr id="7" name="Image 6" descr="The African Forum and Network on Debt and Management">
            <a:extLst>
              <a:ext uri="{FF2B5EF4-FFF2-40B4-BE49-F238E27FC236}">
                <a16:creationId xmlns:a16="http://schemas.microsoft.com/office/drawing/2014/main" id="{CDFAEBAC-6394-48F1-BE0D-97A63F1E752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300192" y="1527876"/>
            <a:ext cx="2736304" cy="14690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000" b="1" dirty="0">
                <a:latin typeface="Times New Roman" pitchFamily="18" charset="0"/>
                <a:cs typeface="Times New Roman" pitchFamily="18" charset="0"/>
              </a:rPr>
              <a:t>III. LES CHANTIERS POUR UNE MOBILISATION PERFORMANTE</a:t>
            </a:r>
            <a:br>
              <a:rPr lang="fr-FR" sz="2000" b="1" dirty="0">
                <a:latin typeface="Times New Roman" pitchFamily="18" charset="0"/>
                <a:cs typeface="Times New Roman" pitchFamily="18" charset="0"/>
              </a:rPr>
            </a:br>
            <a:endParaRPr lang="fr-FR" sz="2000" b="1" dirty="0">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a:buNone/>
            </a:pPr>
            <a:endParaRPr lang="fr-FR" sz="2400" dirty="0">
              <a:latin typeface="Times New Roman" pitchFamily="18" charset="0"/>
              <a:cs typeface="Times New Roman" pitchFamily="18" charset="0"/>
            </a:endParaRPr>
          </a:p>
          <a:p>
            <a:pPr marL="0" indent="0">
              <a:buNone/>
            </a:pPr>
            <a:r>
              <a:rPr lang="fr-FR" sz="1600" b="1" dirty="0">
                <a:latin typeface="Times New Roman" pitchFamily="18" charset="0"/>
                <a:cs typeface="Times New Roman" pitchFamily="18" charset="0"/>
              </a:rPr>
              <a:t>2. L’amélioration du rendement de la TVA </a:t>
            </a:r>
          </a:p>
          <a:p>
            <a:pPr marL="0" indent="0" algn="just">
              <a:buNone/>
            </a:pPr>
            <a:r>
              <a:rPr lang="fr-FR" sz="1800" dirty="0">
                <a:latin typeface="Times New Roman" pitchFamily="18" charset="0"/>
                <a:cs typeface="Times New Roman" pitchFamily="18" charset="0"/>
              </a:rPr>
              <a:t>Le rendement de la TVA n’est pas optimal en raison des lacunes ci-après:</a:t>
            </a:r>
          </a:p>
          <a:p>
            <a:pPr algn="just">
              <a:buFont typeface="Wingdings" panose="05000000000000000000" pitchFamily="2" charset="2"/>
              <a:buChar char="§"/>
            </a:pPr>
            <a:r>
              <a:rPr lang="fr-FR" sz="1800" dirty="0">
                <a:latin typeface="Times New Roman" pitchFamily="18" charset="0"/>
                <a:cs typeface="Times New Roman" pitchFamily="18" charset="0"/>
              </a:rPr>
              <a:t>La non maitrise de la liste des contribuables actifs;</a:t>
            </a:r>
          </a:p>
          <a:p>
            <a:pPr algn="just">
              <a:buFont typeface="Wingdings" panose="05000000000000000000" pitchFamily="2" charset="2"/>
              <a:buChar char="§"/>
            </a:pPr>
            <a:r>
              <a:rPr lang="fr-FR" sz="1800" dirty="0">
                <a:latin typeface="Times New Roman" pitchFamily="18" charset="0"/>
                <a:cs typeface="Times New Roman" pitchFamily="18" charset="0"/>
              </a:rPr>
              <a:t>Faiblesse de suivi des obligations fiscales et des indicateurs de gestion;</a:t>
            </a:r>
          </a:p>
          <a:p>
            <a:pPr algn="just">
              <a:buFont typeface="Wingdings" panose="05000000000000000000" pitchFamily="2" charset="2"/>
              <a:buChar char="§"/>
            </a:pPr>
            <a:r>
              <a:rPr lang="fr-FR" sz="1800" dirty="0">
                <a:latin typeface="Times New Roman" pitchFamily="18" charset="0"/>
                <a:cs typeface="Times New Roman" pitchFamily="18" charset="0"/>
              </a:rPr>
              <a:t>Faible rendement du contrôle fiscal;</a:t>
            </a:r>
          </a:p>
          <a:p>
            <a:pPr algn="just">
              <a:buFont typeface="Wingdings" panose="05000000000000000000" pitchFamily="2" charset="2"/>
              <a:buChar char="§"/>
            </a:pPr>
            <a:r>
              <a:rPr lang="fr-FR" sz="1800" dirty="0">
                <a:latin typeface="Times New Roman" pitchFamily="18" charset="0"/>
                <a:cs typeface="Times New Roman" pitchFamily="18" charset="0"/>
              </a:rPr>
              <a:t>La non maitrise des dépenses fiscales (contrôle des exonérations);</a:t>
            </a:r>
          </a:p>
          <a:p>
            <a:pPr algn="just">
              <a:buFont typeface="Wingdings" panose="05000000000000000000" pitchFamily="2" charset="2"/>
              <a:buChar char="§"/>
            </a:pPr>
            <a:r>
              <a:rPr lang="fr-FR" sz="1800" dirty="0">
                <a:latin typeface="Times New Roman" pitchFamily="18" charset="0"/>
                <a:cs typeface="Times New Roman" pitchFamily="18" charset="0"/>
              </a:rPr>
              <a:t>L’absence de mise en œuvre du remboursement de la TVA</a:t>
            </a:r>
          </a:p>
          <a:p>
            <a:pPr>
              <a:buNone/>
            </a:pPr>
            <a:endParaRPr lang="fr-FR" sz="1600" dirty="0">
              <a:latin typeface="Times New Roman" pitchFamily="18" charset="0"/>
              <a:cs typeface="Times New Roman" pitchFamily="18" charset="0"/>
            </a:endParaRPr>
          </a:p>
        </p:txBody>
      </p:sp>
    </p:spTree>
    <p:extLst>
      <p:ext uri="{BB962C8B-B14F-4D97-AF65-F5344CB8AC3E}">
        <p14:creationId xmlns:p14="http://schemas.microsoft.com/office/powerpoint/2010/main" val="387088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000" b="1" dirty="0">
                <a:latin typeface="Times New Roman" pitchFamily="18" charset="0"/>
                <a:cs typeface="Times New Roman" pitchFamily="18" charset="0"/>
              </a:rPr>
              <a:t>III. LES CHANTIERS POUR UNE MOBILISATION PERFORMANTE</a:t>
            </a:r>
            <a:br>
              <a:rPr lang="fr-FR" sz="2000" b="1" dirty="0">
                <a:latin typeface="Times New Roman" pitchFamily="18" charset="0"/>
                <a:cs typeface="Times New Roman" pitchFamily="18" charset="0"/>
              </a:rPr>
            </a:br>
            <a:endParaRPr lang="fr-FR" sz="2000" b="1" dirty="0">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a:buNone/>
            </a:pPr>
            <a:endParaRPr lang="fr-FR" sz="2400" dirty="0">
              <a:latin typeface="Times New Roman" pitchFamily="18" charset="0"/>
              <a:cs typeface="Times New Roman" pitchFamily="18" charset="0"/>
            </a:endParaRPr>
          </a:p>
          <a:p>
            <a:pPr marL="0" indent="0">
              <a:buNone/>
            </a:pPr>
            <a:r>
              <a:rPr lang="fr-FR" sz="1600" b="1" dirty="0">
                <a:latin typeface="Times New Roman" pitchFamily="18" charset="0"/>
                <a:cs typeface="Times New Roman" pitchFamily="18" charset="0"/>
              </a:rPr>
              <a:t>3. Le renforcement des fonctions support : l’Informatisation</a:t>
            </a:r>
          </a:p>
          <a:p>
            <a:pPr marL="0" indent="0" algn="just">
              <a:buNone/>
            </a:pPr>
            <a:r>
              <a:rPr lang="fr-FR" sz="1600" dirty="0">
                <a:latin typeface="Times New Roman" pitchFamily="18" charset="0"/>
                <a:cs typeface="Times New Roman" pitchFamily="18" charset="0"/>
              </a:rPr>
              <a:t>La DGI ne dispose pas d’un schéma directeur informatique ni d’un système de gestion des obligations fiscales performant. De fait, deux applications informatiques cohabitent à la DGI à savoir ACCESS et SIGTAS. Elles gèrent séparément les contribuables avec une obligation de consolidation manuelle des données produites par ces applications. Les indicateurs de performance ne sont pas connus avec précision, les informations collectées de manière fragmentée ne semblent pas fiables et le seul levier de suivi de l’activité est limité au montant global des recettes collectées. L’acquisition d’un logiciel permettra à terme d’expérimenter les télédéclarations et télépaiements.</a:t>
            </a:r>
          </a:p>
          <a:p>
            <a:pPr marL="0" indent="0" algn="just">
              <a:buNone/>
            </a:pPr>
            <a:r>
              <a:rPr lang="fr-FR" sz="1600" b="1" dirty="0">
                <a:latin typeface="Times New Roman" pitchFamily="18" charset="0"/>
                <a:cs typeface="Times New Roman" pitchFamily="18" charset="0"/>
              </a:rPr>
              <a:t>4. La modernisation de l’organisation structurelle : renforcement des outils de pilotage </a:t>
            </a:r>
          </a:p>
          <a:p>
            <a:pPr marL="0" indent="0" algn="just">
              <a:buNone/>
            </a:pPr>
            <a:r>
              <a:rPr lang="fr-FR" sz="1600" dirty="0">
                <a:latin typeface="Times New Roman" pitchFamily="18" charset="0"/>
                <a:cs typeface="Times New Roman" pitchFamily="18" charset="0"/>
              </a:rPr>
              <a:t>L’administration fiscale vient de publier un nouvel organigramme qui consacre désormais clairement les fonctions de pilotage avec celles opérationnelles (création des directions de coordination de l’assiette, du recouvrement et du contrôle fiscal.</a:t>
            </a:r>
          </a:p>
          <a:p>
            <a:pPr>
              <a:buNone/>
            </a:pPr>
            <a:endParaRPr lang="fr-FR" sz="1600" dirty="0">
              <a:latin typeface="Times New Roman" pitchFamily="18" charset="0"/>
              <a:cs typeface="Times New Roman" pitchFamily="18" charset="0"/>
            </a:endParaRPr>
          </a:p>
        </p:txBody>
      </p:sp>
    </p:spTree>
    <p:extLst>
      <p:ext uri="{BB962C8B-B14F-4D97-AF65-F5344CB8AC3E}">
        <p14:creationId xmlns:p14="http://schemas.microsoft.com/office/powerpoint/2010/main" val="307214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000" b="1" dirty="0">
                <a:latin typeface="Times New Roman" pitchFamily="18" charset="0"/>
                <a:cs typeface="Times New Roman" pitchFamily="18" charset="0"/>
              </a:rPr>
              <a:t>III. LES CHANTIERS POUR UNE MOBILISATION PERFORMANTE</a:t>
            </a:r>
            <a:br>
              <a:rPr lang="fr-FR" sz="2000" b="1" dirty="0">
                <a:latin typeface="Times New Roman" pitchFamily="18" charset="0"/>
                <a:cs typeface="Times New Roman" pitchFamily="18" charset="0"/>
              </a:rPr>
            </a:br>
            <a:endParaRPr lang="fr-FR" sz="2000" b="1" dirty="0">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a:buFont typeface="Wingdings" pitchFamily="2" charset="2"/>
              <a:buChar char="v"/>
            </a:pPr>
            <a:endParaRPr lang="fr-FR" sz="1600" dirty="0">
              <a:latin typeface="Times New Roman" pitchFamily="18" charset="0"/>
              <a:cs typeface="Times New Roman" pitchFamily="18" charset="0"/>
            </a:endParaRPr>
          </a:p>
          <a:p>
            <a:pPr marL="0" indent="0">
              <a:buNone/>
            </a:pPr>
            <a:r>
              <a:rPr lang="fr-FR" sz="1600" b="1" dirty="0">
                <a:latin typeface="Times New Roman" pitchFamily="18" charset="0"/>
                <a:cs typeface="Times New Roman" pitchFamily="18" charset="0"/>
              </a:rPr>
              <a:t>5. Le renforcement de l’accomplissement volontaire du contribuable </a:t>
            </a:r>
          </a:p>
          <a:p>
            <a:pPr marL="0" indent="0">
              <a:buNone/>
            </a:pPr>
            <a:endParaRPr lang="fr-FR" sz="1600" b="1" dirty="0">
              <a:latin typeface="Times New Roman" pitchFamily="18" charset="0"/>
              <a:cs typeface="Times New Roman" pitchFamily="18" charset="0"/>
            </a:endParaRPr>
          </a:p>
          <a:p>
            <a:pPr>
              <a:buNone/>
            </a:pPr>
            <a:r>
              <a:rPr lang="fr-FR" sz="1600" dirty="0">
                <a:latin typeface="Times New Roman" pitchFamily="18" charset="0"/>
                <a:cs typeface="Times New Roman" pitchFamily="18" charset="0"/>
              </a:rPr>
              <a:t>Le renforcement de l’accomplissement volontaire suppose l’amélioration du civisme fiscal par le renforcement de l’efficacité de lutte contre la fraude et l’évasion fiscales ; l’adoption d’un plan de communication ; la simplification des imprimés et procédures fiscales ainsi que la création d’un site web.</a:t>
            </a:r>
          </a:p>
          <a:p>
            <a:pPr>
              <a:buNone/>
            </a:pPr>
            <a:endParaRPr lang="fr-FR" sz="1600" dirty="0">
              <a:latin typeface="Times New Roman" pitchFamily="18" charset="0"/>
              <a:cs typeface="Times New Roman" pitchFamily="18" charset="0"/>
            </a:endParaRPr>
          </a:p>
          <a:p>
            <a:pPr>
              <a:buNone/>
            </a:pPr>
            <a:r>
              <a:rPr lang="fr-FR" sz="1600" b="1" dirty="0">
                <a:latin typeface="Times New Roman" pitchFamily="18" charset="0"/>
                <a:cs typeface="Times New Roman" pitchFamily="18" charset="0"/>
              </a:rPr>
              <a:t>6. L’évaluation des performances</a:t>
            </a:r>
          </a:p>
          <a:p>
            <a:pPr>
              <a:buNone/>
            </a:pPr>
            <a:r>
              <a:rPr lang="fr-FR" sz="1600" dirty="0">
                <a:latin typeface="Times New Roman" pitchFamily="18" charset="0"/>
                <a:cs typeface="Times New Roman" pitchFamily="18" charset="0"/>
              </a:rPr>
              <a:t>Elle suppose la mise en place des indicateurs de performance et la consolidation nationale des rapports provenant des services centraux et opérationnels.</a:t>
            </a:r>
          </a:p>
        </p:txBody>
      </p:sp>
    </p:spTree>
    <p:extLst>
      <p:ext uri="{BB962C8B-B14F-4D97-AF65-F5344CB8AC3E}">
        <p14:creationId xmlns:p14="http://schemas.microsoft.com/office/powerpoint/2010/main" val="1749397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800" b="1" dirty="0">
                <a:latin typeface="Times New Roman" pitchFamily="18" charset="0"/>
                <a:cs typeface="Times New Roman" pitchFamily="18" charset="0"/>
              </a:rPr>
              <a:t>CONCLUSION</a:t>
            </a:r>
          </a:p>
        </p:txBody>
      </p:sp>
      <p:sp>
        <p:nvSpPr>
          <p:cNvPr id="3" name="Espace réservé du contenu 2"/>
          <p:cNvSpPr>
            <a:spLocks noGrp="1"/>
          </p:cNvSpPr>
          <p:nvPr>
            <p:ph sz="quarter" idx="1"/>
          </p:nvPr>
        </p:nvSpPr>
        <p:spPr/>
        <p:txBody>
          <a:bodyPr>
            <a:normAutofit/>
          </a:bodyPr>
          <a:lstStyle/>
          <a:p>
            <a:pPr algn="just">
              <a:buNone/>
            </a:pPr>
            <a:endParaRPr lang="fr-FR" sz="1800" dirty="0">
              <a:latin typeface="Times New Roman" pitchFamily="18" charset="0"/>
              <a:cs typeface="Times New Roman" pitchFamily="18" charset="0"/>
            </a:endParaRPr>
          </a:p>
          <a:p>
            <a:pPr>
              <a:buNone/>
            </a:pPr>
            <a:r>
              <a:rPr lang="fr-FR" sz="1800" dirty="0">
                <a:latin typeface="Times New Roman" pitchFamily="18" charset="0"/>
                <a:cs typeface="Times New Roman" pitchFamily="18" charset="0"/>
              </a:rPr>
              <a:t>Alors que le taux de pression fiscale connait une tendance baissière, s’écartant ainsi de l’objectif des autorités d’atteindre 9,1% du PIB en 2021, les recettes collectées de tous les grands impôts (TVA, IS, IRPP) atteignent voire excèdent en général les prévisions budgétaires. L’objectif global, demeure l’amélioration de la performance dans la collecte à travers les chantiers de réformes entrepris depuis 2018 sous programme du Fonds monétaire international (FMI).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pPr algn="just">
              <a:buNone/>
            </a:pPr>
            <a:endParaRPr lang="fr-FR" sz="1800" dirty="0">
              <a:latin typeface="Times New Roman" pitchFamily="18" charset="0"/>
              <a:cs typeface="Times New Roman" pitchFamily="18" charset="0"/>
            </a:endParaRPr>
          </a:p>
          <a:p>
            <a:pPr>
              <a:buNone/>
            </a:pPr>
            <a:endParaRPr lang="fr-FR" sz="1800" dirty="0">
              <a:latin typeface="Times New Roman" pitchFamily="18" charset="0"/>
              <a:cs typeface="Times New Roman" pitchFamily="18" charset="0"/>
            </a:endParaRPr>
          </a:p>
          <a:p>
            <a:pPr>
              <a:buNone/>
            </a:pPr>
            <a:endParaRPr lang="fr-FR" sz="1800" dirty="0">
              <a:latin typeface="Times New Roman" pitchFamily="18" charset="0"/>
              <a:cs typeface="Times New Roman" pitchFamily="18" charset="0"/>
            </a:endParaRPr>
          </a:p>
          <a:p>
            <a:pPr>
              <a:buNone/>
            </a:pPr>
            <a:endParaRPr lang="fr-FR" sz="1800" dirty="0">
              <a:latin typeface="Times New Roman" pitchFamily="18" charset="0"/>
              <a:cs typeface="Times New Roman" pitchFamily="18" charset="0"/>
            </a:endParaRPr>
          </a:p>
          <a:p>
            <a:pPr algn="ctr">
              <a:buNone/>
            </a:pPr>
            <a:r>
              <a:rPr lang="fr-FR" sz="4000" b="1" dirty="0">
                <a:latin typeface="Times New Roman" pitchFamily="18" charset="0"/>
                <a:cs typeface="Times New Roman" pitchFamily="18" charset="0"/>
              </a:rPr>
              <a:t>                                                                                                       MERCI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785794"/>
            <a:ext cx="7772400" cy="1143000"/>
          </a:xfrm>
        </p:spPr>
        <p:txBody>
          <a:bodyPr>
            <a:normAutofit/>
          </a:bodyPr>
          <a:lstStyle/>
          <a:p>
            <a:pPr algn="ctr"/>
            <a:r>
              <a:rPr lang="fr-FR" sz="2000" b="1" dirty="0">
                <a:latin typeface="Times New Roman" pitchFamily="18" charset="0"/>
                <a:cs typeface="Times New Roman" pitchFamily="18" charset="0"/>
              </a:rPr>
              <a:t>SOMMAIRE</a:t>
            </a:r>
          </a:p>
        </p:txBody>
      </p:sp>
      <p:sp>
        <p:nvSpPr>
          <p:cNvPr id="3" name="Espace réservé du contenu 2"/>
          <p:cNvSpPr>
            <a:spLocks noGrp="1"/>
          </p:cNvSpPr>
          <p:nvPr>
            <p:ph sz="quarter" idx="1"/>
          </p:nvPr>
        </p:nvSpPr>
        <p:spPr>
          <a:xfrm>
            <a:off x="914400" y="2428868"/>
            <a:ext cx="7772400" cy="3590932"/>
          </a:xfrm>
        </p:spPr>
        <p:txBody>
          <a:bodyPr>
            <a:normAutofit/>
          </a:bodyPr>
          <a:lstStyle/>
          <a:p>
            <a:pPr marL="400050" indent="-400050">
              <a:buAutoNum type="romanUcPeriod"/>
            </a:pPr>
            <a:r>
              <a:rPr lang="fr-FR" sz="1800" dirty="0">
                <a:latin typeface="Times New Roman" pitchFamily="18" charset="0"/>
                <a:cs typeface="Times New Roman" pitchFamily="18" charset="0"/>
              </a:rPr>
              <a:t>INTRODUCTION</a:t>
            </a:r>
          </a:p>
          <a:p>
            <a:pPr marL="400050" indent="-400050">
              <a:buAutoNum type="romanUcPeriod"/>
            </a:pPr>
            <a:r>
              <a:rPr lang="fr-FR" sz="1800" dirty="0">
                <a:latin typeface="Times New Roman" pitchFamily="18" charset="0"/>
                <a:cs typeface="Times New Roman" pitchFamily="18" charset="0"/>
              </a:rPr>
              <a:t>ETAT DES LIEUX DES RECETTES FISCALES</a:t>
            </a:r>
          </a:p>
          <a:p>
            <a:pPr marL="400050" indent="-400050">
              <a:buAutoNum type="romanUcPeriod"/>
            </a:pPr>
            <a:r>
              <a:rPr lang="fr-FR" sz="1800" dirty="0">
                <a:latin typeface="Times New Roman" pitchFamily="18" charset="0"/>
                <a:cs typeface="Times New Roman" pitchFamily="18" charset="0"/>
              </a:rPr>
              <a:t>LES CHANTIERS POUR UNE MOBILISATION PERFORMANTE</a:t>
            </a:r>
          </a:p>
          <a:p>
            <a:pPr marL="400050" indent="-400050">
              <a:buAutoNum type="romanUcPeriod"/>
            </a:pPr>
            <a:r>
              <a:rPr lang="fr-FR" sz="1800" dirty="0">
                <a:latin typeface="Times New Roman" pitchFamily="18" charset="0"/>
                <a:cs typeface="Times New Roman" pitchFamily="18" charset="0"/>
              </a:rPr>
              <a:t>CONCLUSION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latin typeface="Times New Roman" pitchFamily="18" charset="0"/>
                <a:cs typeface="Times New Roman" pitchFamily="18" charset="0"/>
              </a:rPr>
              <a:t>I. INTRODUCTION </a:t>
            </a:r>
          </a:p>
        </p:txBody>
      </p:sp>
      <p:sp>
        <p:nvSpPr>
          <p:cNvPr id="3" name="Espace réservé du contenu 2"/>
          <p:cNvSpPr>
            <a:spLocks noGrp="1"/>
          </p:cNvSpPr>
          <p:nvPr>
            <p:ph sz="quarter" idx="1"/>
          </p:nvPr>
        </p:nvSpPr>
        <p:spPr>
          <a:xfrm>
            <a:off x="642910" y="1447800"/>
            <a:ext cx="8043890" cy="4572000"/>
          </a:xfrm>
        </p:spPr>
        <p:txBody>
          <a:bodyPr>
            <a:normAutofit/>
          </a:bodyPr>
          <a:lstStyle/>
          <a:p>
            <a:pPr algn="just">
              <a:lnSpc>
                <a:spcPct val="120000"/>
              </a:lnSpc>
              <a:buNone/>
            </a:pPr>
            <a:r>
              <a:rPr lang="fr-FR" sz="2000" dirty="0"/>
              <a:t>L’effondrement  des cours du pétrole observé à partir de l’année 2014 a, occasionné une baisse drastique des recettes de l’Etat (Pétrole et hors pétrole) ainsi qu’un décrochage significatif de la pression fiscale (taux de pression fiscale de 6.7% en 2021).</a:t>
            </a:r>
          </a:p>
          <a:p>
            <a:pPr algn="just">
              <a:lnSpc>
                <a:spcPct val="120000"/>
              </a:lnSpc>
              <a:buNone/>
            </a:pPr>
            <a:r>
              <a:rPr lang="fr-FR" sz="2000" dirty="0"/>
              <a:t>Malgré le contexte économique difficile, la mobilisation des recettes fiscales ces dernières années (2018, 2019 et 2020) est satisfaisante au regard des prévisions mais, le niveau de prélèvement demeure très  faible par rapport à la moyenne observée dans les autres pays de la CEMAC (pourtant soumis aux mêmes aléas, certes à des degrés divers). L’insuffisance ou le faible niveau du prélèvement public peut s’expliquer par un faisceau d’éléments ci-après: </a:t>
            </a:r>
          </a:p>
          <a:p>
            <a:pPr algn="just">
              <a:buNone/>
            </a:pPr>
            <a:endParaRPr lang="fr-FR" sz="1600" dirty="0">
              <a:latin typeface="Times New Roman" pitchFamily="18" charset="0"/>
              <a:cs typeface="Times New Roman" pitchFamily="18" charset="0"/>
            </a:endParaRPr>
          </a:p>
          <a:p>
            <a:pPr algn="just">
              <a:buNone/>
            </a:pPr>
            <a:endParaRPr lang="fr-FR" sz="1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latin typeface="Times New Roman" pitchFamily="18" charset="0"/>
                <a:cs typeface="Times New Roman" pitchFamily="18" charset="0"/>
              </a:rPr>
              <a:t>I. INTRODUCTION </a:t>
            </a:r>
          </a:p>
        </p:txBody>
      </p:sp>
      <p:sp>
        <p:nvSpPr>
          <p:cNvPr id="3" name="Espace réservé du contenu 2"/>
          <p:cNvSpPr>
            <a:spLocks noGrp="1"/>
          </p:cNvSpPr>
          <p:nvPr>
            <p:ph sz="quarter" idx="1"/>
          </p:nvPr>
        </p:nvSpPr>
        <p:spPr/>
        <p:txBody>
          <a:bodyPr>
            <a:normAutofit/>
          </a:bodyPr>
          <a:lstStyle/>
          <a:p>
            <a:pPr marL="0" indent="0" algn="just">
              <a:buNone/>
            </a:pPr>
            <a:endParaRPr lang="fr-FR" sz="1800" dirty="0">
              <a:latin typeface="Times New Roman" pitchFamily="18" charset="0"/>
              <a:cs typeface="Times New Roman" pitchFamily="18" charset="0"/>
            </a:endParaRPr>
          </a:p>
          <a:p>
            <a:pPr algn="just">
              <a:buFont typeface="Wingdings" pitchFamily="2" charset="2"/>
              <a:buChar char="v"/>
            </a:pPr>
            <a:r>
              <a:rPr lang="fr-FR" sz="1800" dirty="0">
                <a:latin typeface="Times New Roman" pitchFamily="18" charset="0"/>
                <a:cs typeface="Times New Roman" pitchFamily="18" charset="0"/>
              </a:rPr>
              <a:t>Faible rendement de la TVA (1,3% du PIB);</a:t>
            </a:r>
          </a:p>
          <a:p>
            <a:pPr algn="just">
              <a:buFont typeface="Wingdings" pitchFamily="2" charset="2"/>
              <a:buChar char="v"/>
            </a:pPr>
            <a:r>
              <a:rPr lang="fr-FR" sz="1800" dirty="0">
                <a:latin typeface="Times New Roman" pitchFamily="18" charset="0"/>
                <a:cs typeface="Times New Roman" pitchFamily="18" charset="0"/>
              </a:rPr>
              <a:t>La non maîtrise du fichier des contribuables;</a:t>
            </a:r>
          </a:p>
          <a:p>
            <a:pPr algn="just">
              <a:buFont typeface="Wingdings" pitchFamily="2" charset="2"/>
              <a:buChar char="v"/>
            </a:pPr>
            <a:r>
              <a:rPr lang="fr-FR" sz="1800" dirty="0">
                <a:latin typeface="Times New Roman" pitchFamily="18" charset="0"/>
                <a:cs typeface="Times New Roman" pitchFamily="18" charset="0"/>
              </a:rPr>
              <a:t>Absence d’automatisation des tâches (informatisation);</a:t>
            </a:r>
          </a:p>
          <a:p>
            <a:pPr algn="just">
              <a:buFont typeface="Wingdings" pitchFamily="2" charset="2"/>
              <a:buChar char="v"/>
            </a:pPr>
            <a:r>
              <a:rPr lang="fr-FR" sz="1800" dirty="0">
                <a:latin typeface="Times New Roman" pitchFamily="18" charset="0"/>
                <a:cs typeface="Times New Roman" pitchFamily="18" charset="0"/>
              </a:rPr>
              <a:t>Faiblesse des outils de pilotage;</a:t>
            </a:r>
          </a:p>
          <a:p>
            <a:pPr algn="just">
              <a:buFont typeface="Wingdings" pitchFamily="2" charset="2"/>
              <a:buChar char="v"/>
            </a:pPr>
            <a:r>
              <a:rPr lang="fr-FR" sz="1800" dirty="0">
                <a:latin typeface="Times New Roman" pitchFamily="18" charset="0"/>
                <a:cs typeface="Times New Roman" pitchFamily="18" charset="0"/>
              </a:rPr>
              <a:t>Prépondérance du secteur informel;</a:t>
            </a:r>
          </a:p>
          <a:p>
            <a:pPr algn="just">
              <a:buFont typeface="Wingdings" pitchFamily="2" charset="2"/>
              <a:buChar char="v"/>
            </a:pPr>
            <a:r>
              <a:rPr lang="fr-FR" sz="1800" dirty="0">
                <a:latin typeface="Times New Roman" pitchFamily="18" charset="0"/>
                <a:cs typeface="Times New Roman" pitchFamily="18" charset="0"/>
              </a:rPr>
              <a:t>Faible niveau d’information du contribuable ;</a:t>
            </a:r>
          </a:p>
          <a:p>
            <a:pPr algn="just">
              <a:buFont typeface="Wingdings" pitchFamily="2" charset="2"/>
              <a:buChar char="v"/>
            </a:pPr>
            <a:r>
              <a:rPr lang="fr-FR" sz="1800" dirty="0">
                <a:latin typeface="Times New Roman" pitchFamily="18" charset="0"/>
                <a:cs typeface="Times New Roman" pitchFamily="18" charset="0"/>
              </a:rPr>
              <a:t>Absence de la culture de performance individuelle et collective.</a:t>
            </a:r>
          </a:p>
          <a:p>
            <a:pPr algn="just">
              <a:buNone/>
            </a:pPr>
            <a:endParaRPr lang="fr-FR" sz="1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latin typeface="Times New Roman" pitchFamily="18" charset="0"/>
                <a:cs typeface="Times New Roman" pitchFamily="18" charset="0"/>
              </a:rPr>
              <a:t>II. ETAT DES LIEUX DES RECETTES FISCALES </a:t>
            </a:r>
          </a:p>
        </p:txBody>
      </p:sp>
      <p:sp>
        <p:nvSpPr>
          <p:cNvPr id="3" name="Espace réservé du contenu 2"/>
          <p:cNvSpPr>
            <a:spLocks noGrp="1"/>
          </p:cNvSpPr>
          <p:nvPr>
            <p:ph sz="quarter" idx="1"/>
          </p:nvPr>
        </p:nvSpPr>
        <p:spPr/>
        <p:txBody>
          <a:bodyPr>
            <a:normAutofit/>
          </a:bodyPr>
          <a:lstStyle/>
          <a:p>
            <a:pPr algn="just">
              <a:buFont typeface="Wingdings" pitchFamily="2" charset="2"/>
              <a:buChar char="v"/>
            </a:pPr>
            <a:endParaRPr lang="fr-FR" sz="1800" dirty="0">
              <a:latin typeface="Times New Roman" pitchFamily="18" charset="0"/>
              <a:cs typeface="Times New Roman" pitchFamily="18" charset="0"/>
            </a:endParaRPr>
          </a:p>
          <a:p>
            <a:pPr marL="0" indent="0" algn="just">
              <a:buNone/>
            </a:pPr>
            <a:r>
              <a:rPr lang="fr-FR" sz="1800" b="1" dirty="0">
                <a:latin typeface="Times New Roman" pitchFamily="18" charset="0"/>
                <a:cs typeface="Times New Roman" pitchFamily="18" charset="0"/>
              </a:rPr>
              <a:t>1. Recettes fiscales hors pétrole</a:t>
            </a:r>
          </a:p>
          <a:p>
            <a:pPr marL="342900" indent="-342900" algn="just">
              <a:buNone/>
            </a:pPr>
            <a:r>
              <a:rPr lang="fr-FR" sz="1800" dirty="0">
                <a:latin typeface="Times New Roman" pitchFamily="18" charset="0"/>
                <a:cs typeface="Times New Roman" pitchFamily="18" charset="0"/>
              </a:rPr>
              <a:t>Les recettes hors pétrole sont constituées essentiellement des recettes provenant des grands Impôts  (TVA, IS, IRPP).</a:t>
            </a:r>
          </a:p>
          <a:p>
            <a:pPr algn="just">
              <a:buNone/>
            </a:pPr>
            <a:endParaRPr lang="fr-FR" sz="1600" dirty="0">
              <a:latin typeface="Times New Roman" pitchFamily="18" charset="0"/>
              <a:cs typeface="Times New Roman"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940178577"/>
              </p:ext>
            </p:extLst>
          </p:nvPr>
        </p:nvGraphicFramePr>
        <p:xfrm>
          <a:off x="1157238" y="3068960"/>
          <a:ext cx="6000792" cy="1651000"/>
        </p:xfrm>
        <a:graphic>
          <a:graphicData uri="http://schemas.openxmlformats.org/drawingml/2006/table">
            <a:tbl>
              <a:tblPr firstRow="1" bandRow="1">
                <a:tableStyleId>{5C22544A-7EE6-4342-B048-85BDC9FD1C3A}</a:tableStyleId>
              </a:tblPr>
              <a:tblGrid>
                <a:gridCol w="1071570">
                  <a:extLst>
                    <a:ext uri="{9D8B030D-6E8A-4147-A177-3AD203B41FA5}">
                      <a16:colId xmlns:a16="http://schemas.microsoft.com/office/drawing/2014/main" val="20000"/>
                    </a:ext>
                  </a:extLst>
                </a:gridCol>
                <a:gridCol w="1643074">
                  <a:extLst>
                    <a:ext uri="{9D8B030D-6E8A-4147-A177-3AD203B41FA5}">
                      <a16:colId xmlns:a16="http://schemas.microsoft.com/office/drawing/2014/main" val="20001"/>
                    </a:ext>
                  </a:extLst>
                </a:gridCol>
                <a:gridCol w="1714512">
                  <a:extLst>
                    <a:ext uri="{9D8B030D-6E8A-4147-A177-3AD203B41FA5}">
                      <a16:colId xmlns:a16="http://schemas.microsoft.com/office/drawing/2014/main" val="20002"/>
                    </a:ext>
                  </a:extLst>
                </a:gridCol>
                <a:gridCol w="1571636">
                  <a:extLst>
                    <a:ext uri="{9D8B030D-6E8A-4147-A177-3AD203B41FA5}">
                      <a16:colId xmlns:a16="http://schemas.microsoft.com/office/drawing/2014/main" val="20003"/>
                    </a:ext>
                  </a:extLst>
                </a:gridCol>
              </a:tblGrid>
              <a:tr h="370840">
                <a:tc>
                  <a:txBody>
                    <a:bodyPr/>
                    <a:lstStyle/>
                    <a:p>
                      <a:r>
                        <a:rPr lang="fr-FR" dirty="0"/>
                        <a:t>ANNEES</a:t>
                      </a:r>
                    </a:p>
                  </a:txBody>
                  <a:tcPr/>
                </a:tc>
                <a:tc>
                  <a:txBody>
                    <a:bodyPr/>
                    <a:lstStyle/>
                    <a:p>
                      <a:r>
                        <a:rPr lang="fr-FR" dirty="0"/>
                        <a:t>PREVISIONS (FCFA)</a:t>
                      </a:r>
                    </a:p>
                  </a:txBody>
                  <a:tcPr/>
                </a:tc>
                <a:tc>
                  <a:txBody>
                    <a:bodyPr/>
                    <a:lstStyle/>
                    <a:p>
                      <a:r>
                        <a:rPr lang="fr-FR" dirty="0"/>
                        <a:t>REALISATIONS</a:t>
                      </a:r>
                    </a:p>
                  </a:txBody>
                  <a:tcPr/>
                </a:tc>
                <a:tc>
                  <a:txBody>
                    <a:bodyPr/>
                    <a:lstStyle/>
                    <a:p>
                      <a:r>
                        <a:rPr lang="fr-FR" dirty="0"/>
                        <a:t>TAUX DE REALISATION</a:t>
                      </a:r>
                    </a:p>
                  </a:txBody>
                  <a:tcPr/>
                </a:tc>
                <a:extLst>
                  <a:ext uri="{0D108BD9-81ED-4DB2-BD59-A6C34878D82A}">
                    <a16:rowId xmlns:a16="http://schemas.microsoft.com/office/drawing/2014/main" val="10000"/>
                  </a:ext>
                </a:extLst>
              </a:tr>
              <a:tr h="370840">
                <a:tc>
                  <a:txBody>
                    <a:bodyPr/>
                    <a:lstStyle/>
                    <a:p>
                      <a:r>
                        <a:rPr lang="fr-FR" dirty="0"/>
                        <a:t>2019</a:t>
                      </a:r>
                    </a:p>
                  </a:txBody>
                  <a:tcPr/>
                </a:tc>
                <a:tc>
                  <a:txBody>
                    <a:bodyPr/>
                    <a:lstStyle/>
                    <a:p>
                      <a:r>
                        <a:rPr lang="fr-FR" dirty="0"/>
                        <a:t>300 000 000 000</a:t>
                      </a:r>
                    </a:p>
                  </a:txBody>
                  <a:tcPr/>
                </a:tc>
                <a:tc>
                  <a:txBody>
                    <a:bodyPr/>
                    <a:lstStyle/>
                    <a:p>
                      <a:r>
                        <a:rPr kumimoji="0" lang="en-GB" sz="1800" kern="1200" dirty="0">
                          <a:solidFill>
                            <a:schemeClr val="dk1"/>
                          </a:solidFill>
                          <a:latin typeface="+mn-lt"/>
                          <a:ea typeface="+mn-ea"/>
                          <a:cs typeface="+mn-cs"/>
                        </a:rPr>
                        <a:t>334 320 905 812</a:t>
                      </a:r>
                      <a:endParaRPr lang="fr-FR" dirty="0"/>
                    </a:p>
                  </a:txBody>
                  <a:tcPr/>
                </a:tc>
                <a:tc>
                  <a:txBody>
                    <a:bodyPr/>
                    <a:lstStyle/>
                    <a:p>
                      <a:r>
                        <a:rPr lang="fr-FR" dirty="0"/>
                        <a:t>111,44%</a:t>
                      </a:r>
                    </a:p>
                  </a:txBody>
                  <a:tcPr/>
                </a:tc>
                <a:extLst>
                  <a:ext uri="{0D108BD9-81ED-4DB2-BD59-A6C34878D82A}">
                    <a16:rowId xmlns:a16="http://schemas.microsoft.com/office/drawing/2014/main" val="10001"/>
                  </a:ext>
                </a:extLst>
              </a:tr>
              <a:tr h="370840">
                <a:tc>
                  <a:txBody>
                    <a:bodyPr/>
                    <a:lstStyle/>
                    <a:p>
                      <a:r>
                        <a:rPr lang="fr-FR" dirty="0"/>
                        <a:t>2020 (LFR)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255 322 792 000</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280 084 623 509</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109,70%</a:t>
                      </a:r>
                    </a:p>
                    <a:p>
                      <a:endParaRPr lang="fr-FR"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latin typeface="Times New Roman" pitchFamily="18" charset="0"/>
                <a:cs typeface="Times New Roman" pitchFamily="18" charset="0"/>
              </a:rPr>
              <a:t>II. ETAT DES LIEUX DES RECETTES FISCALES </a:t>
            </a:r>
          </a:p>
        </p:txBody>
      </p:sp>
      <p:sp>
        <p:nvSpPr>
          <p:cNvPr id="3" name="Espace réservé du contenu 2"/>
          <p:cNvSpPr>
            <a:spLocks noGrp="1"/>
          </p:cNvSpPr>
          <p:nvPr>
            <p:ph sz="quarter" idx="1"/>
          </p:nvPr>
        </p:nvSpPr>
        <p:spPr/>
        <p:txBody>
          <a:bodyPr>
            <a:normAutofit/>
          </a:bodyPr>
          <a:lstStyle/>
          <a:p>
            <a:pPr algn="just">
              <a:buFont typeface="Wingdings" pitchFamily="2" charset="2"/>
              <a:buChar char="v"/>
            </a:pPr>
            <a:endParaRPr lang="fr-FR" sz="1800" dirty="0">
              <a:latin typeface="Times New Roman" pitchFamily="18" charset="0"/>
              <a:cs typeface="Times New Roman" pitchFamily="18" charset="0"/>
            </a:endParaRPr>
          </a:p>
          <a:p>
            <a:pPr marL="0" indent="0" algn="just">
              <a:buNone/>
            </a:pPr>
            <a:r>
              <a:rPr lang="fr-FR" sz="1800" b="1" dirty="0">
                <a:latin typeface="Times New Roman" pitchFamily="18" charset="0"/>
                <a:cs typeface="Times New Roman" pitchFamily="18" charset="0"/>
              </a:rPr>
              <a:t>2. Recettes fiscales pétrolières</a:t>
            </a:r>
          </a:p>
          <a:p>
            <a:pPr marL="342900" indent="-342900" algn="just">
              <a:buNone/>
            </a:pPr>
            <a:r>
              <a:rPr lang="fr-FR" sz="1800" dirty="0">
                <a:latin typeface="Times New Roman" pitchFamily="18" charset="0"/>
                <a:cs typeface="Times New Roman" pitchFamily="18" charset="0"/>
              </a:rPr>
              <a:t>Les recettes fiscales pétrolières sont constituées essentiellement des redevances, dividendes et droits d’accès au pipe line.</a:t>
            </a:r>
          </a:p>
          <a:p>
            <a:pPr algn="just">
              <a:buNone/>
            </a:pPr>
            <a:endParaRPr lang="fr-FR" sz="1600" dirty="0">
              <a:latin typeface="Times New Roman" pitchFamily="18" charset="0"/>
              <a:cs typeface="Times New Roman"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4660174"/>
              </p:ext>
            </p:extLst>
          </p:nvPr>
        </p:nvGraphicFramePr>
        <p:xfrm>
          <a:off x="1187624" y="2852936"/>
          <a:ext cx="6336704" cy="1381760"/>
        </p:xfrm>
        <a:graphic>
          <a:graphicData uri="http://schemas.openxmlformats.org/drawingml/2006/table">
            <a:tbl>
              <a:tblPr firstRow="1" bandRow="1">
                <a:tableStyleId>{5C22544A-7EE6-4342-B048-85BDC9FD1C3A}</a:tableStyleId>
              </a:tblPr>
              <a:tblGrid>
                <a:gridCol w="126992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1610396">
                  <a:extLst>
                    <a:ext uri="{9D8B030D-6E8A-4147-A177-3AD203B41FA5}">
                      <a16:colId xmlns:a16="http://schemas.microsoft.com/office/drawing/2014/main" val="20003"/>
                    </a:ext>
                  </a:extLst>
                </a:gridCol>
              </a:tblGrid>
              <a:tr h="370840">
                <a:tc>
                  <a:txBody>
                    <a:bodyPr/>
                    <a:lstStyle/>
                    <a:p>
                      <a:r>
                        <a:rPr lang="fr-FR" dirty="0"/>
                        <a:t>ANNEES</a:t>
                      </a:r>
                    </a:p>
                  </a:txBody>
                  <a:tcPr/>
                </a:tc>
                <a:tc>
                  <a:txBody>
                    <a:bodyPr/>
                    <a:lstStyle/>
                    <a:p>
                      <a:r>
                        <a:rPr lang="fr-FR" dirty="0"/>
                        <a:t>PREVISIONS (FCFA)</a:t>
                      </a:r>
                    </a:p>
                  </a:txBody>
                  <a:tcPr/>
                </a:tc>
                <a:tc>
                  <a:txBody>
                    <a:bodyPr/>
                    <a:lstStyle/>
                    <a:p>
                      <a:r>
                        <a:rPr lang="fr-FR" dirty="0"/>
                        <a:t>REALISATIONS</a:t>
                      </a:r>
                    </a:p>
                  </a:txBody>
                  <a:tcPr/>
                </a:tc>
                <a:tc>
                  <a:txBody>
                    <a:bodyPr/>
                    <a:lstStyle/>
                    <a:p>
                      <a:r>
                        <a:rPr lang="fr-FR" dirty="0"/>
                        <a:t>TAUX DE REALISATION</a:t>
                      </a:r>
                    </a:p>
                  </a:txBody>
                  <a:tcPr/>
                </a:tc>
                <a:extLst>
                  <a:ext uri="{0D108BD9-81ED-4DB2-BD59-A6C34878D82A}">
                    <a16:rowId xmlns:a16="http://schemas.microsoft.com/office/drawing/2014/main" val="10000"/>
                  </a:ext>
                </a:extLst>
              </a:tr>
              <a:tr h="370840">
                <a:tc>
                  <a:txBody>
                    <a:bodyPr/>
                    <a:lstStyle/>
                    <a:p>
                      <a:r>
                        <a:rPr lang="fr-FR" dirty="0"/>
                        <a:t>2019</a:t>
                      </a:r>
                    </a:p>
                  </a:txBody>
                  <a:tcPr/>
                </a:tc>
                <a:tc>
                  <a:txBody>
                    <a:bodyPr/>
                    <a:lstStyle/>
                    <a:p>
                      <a:r>
                        <a:rPr lang="fr-FR" dirty="0"/>
                        <a:t>94 834 000 000</a:t>
                      </a:r>
                    </a:p>
                  </a:txBody>
                  <a:tcPr/>
                </a:tc>
                <a:tc>
                  <a:txBody>
                    <a:bodyPr/>
                    <a:lstStyle/>
                    <a:p>
                      <a:r>
                        <a:rPr lang="fr-FR" dirty="0"/>
                        <a:t>89 047 960 904</a:t>
                      </a:r>
                    </a:p>
                  </a:txBody>
                  <a:tcPr/>
                </a:tc>
                <a:tc>
                  <a:txBody>
                    <a:bodyPr/>
                    <a:lstStyle/>
                    <a:p>
                      <a:r>
                        <a:rPr lang="fr-FR" dirty="0"/>
                        <a:t>94%</a:t>
                      </a:r>
                    </a:p>
                  </a:txBody>
                  <a:tcPr/>
                </a:tc>
                <a:extLst>
                  <a:ext uri="{0D108BD9-81ED-4DB2-BD59-A6C34878D82A}">
                    <a16:rowId xmlns:a16="http://schemas.microsoft.com/office/drawing/2014/main" val="10001"/>
                  </a:ext>
                </a:extLst>
              </a:tr>
              <a:tr h="370840">
                <a:tc>
                  <a:txBody>
                    <a:bodyPr/>
                    <a:lstStyle/>
                    <a:p>
                      <a:r>
                        <a:rPr lang="fr-FR" dirty="0"/>
                        <a:t>2020 (LFR)</a:t>
                      </a:r>
                    </a:p>
                  </a:txBody>
                  <a:tcPr/>
                </a:tc>
                <a:tc>
                  <a:txBody>
                    <a:bodyPr/>
                    <a:lstStyle/>
                    <a:p>
                      <a:r>
                        <a:rPr lang="fr-FR" dirty="0"/>
                        <a:t>251 200 000 000</a:t>
                      </a:r>
                    </a:p>
                  </a:txBody>
                  <a:tcPr/>
                </a:tc>
                <a:tc>
                  <a:txBody>
                    <a:bodyPr/>
                    <a:lstStyle/>
                    <a:p>
                      <a:r>
                        <a:rPr lang="fr-FR" dirty="0"/>
                        <a:t>415 989 592 596</a:t>
                      </a:r>
                    </a:p>
                  </a:txBody>
                  <a:tcPr/>
                </a:tc>
                <a:tc>
                  <a:txBody>
                    <a:bodyPr/>
                    <a:lstStyle/>
                    <a:p>
                      <a:r>
                        <a:rPr lang="fr-FR" dirty="0"/>
                        <a:t>165,60%</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latin typeface="Times New Roman" pitchFamily="18" charset="0"/>
                <a:cs typeface="Times New Roman" pitchFamily="18" charset="0"/>
              </a:rPr>
              <a:t>II. ETAT DES LIEUX DES RECETTES FISCALES </a:t>
            </a:r>
          </a:p>
        </p:txBody>
      </p:sp>
      <p:sp>
        <p:nvSpPr>
          <p:cNvPr id="3" name="Espace réservé du contenu 2"/>
          <p:cNvSpPr>
            <a:spLocks noGrp="1"/>
          </p:cNvSpPr>
          <p:nvPr>
            <p:ph sz="quarter" idx="1"/>
          </p:nvPr>
        </p:nvSpPr>
        <p:spPr/>
        <p:txBody>
          <a:bodyPr>
            <a:normAutofit/>
          </a:bodyPr>
          <a:lstStyle/>
          <a:p>
            <a:pPr algn="just">
              <a:buFont typeface="Wingdings" pitchFamily="2" charset="2"/>
              <a:buChar char="v"/>
            </a:pPr>
            <a:endParaRPr lang="fr-FR" sz="1800" dirty="0">
              <a:latin typeface="Times New Roman" pitchFamily="18" charset="0"/>
              <a:cs typeface="Times New Roman" pitchFamily="18" charset="0"/>
            </a:endParaRPr>
          </a:p>
          <a:p>
            <a:pPr marL="0" indent="0" algn="just">
              <a:buNone/>
            </a:pPr>
            <a:r>
              <a:rPr lang="fr-FR" sz="1800" b="1" dirty="0">
                <a:latin typeface="Times New Roman" pitchFamily="18" charset="0"/>
                <a:cs typeface="Times New Roman" pitchFamily="18" charset="0"/>
              </a:rPr>
              <a:t>3. Recettes fiscales globales (pétrole et hors pétrole)</a:t>
            </a:r>
            <a:endParaRPr lang="fr-FR" sz="1800" dirty="0">
              <a:latin typeface="Times New Roman" pitchFamily="18" charset="0"/>
              <a:cs typeface="Times New Roman" pitchFamily="18" charset="0"/>
            </a:endParaRPr>
          </a:p>
          <a:p>
            <a:pPr algn="just">
              <a:buNone/>
            </a:pPr>
            <a:endParaRPr lang="fr-FR" sz="1600" dirty="0">
              <a:latin typeface="Times New Roman" pitchFamily="18" charset="0"/>
              <a:cs typeface="Times New Roman"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2925099542"/>
              </p:ext>
            </p:extLst>
          </p:nvPr>
        </p:nvGraphicFramePr>
        <p:xfrm>
          <a:off x="1187624" y="2852936"/>
          <a:ext cx="6336704" cy="1381760"/>
        </p:xfrm>
        <a:graphic>
          <a:graphicData uri="http://schemas.openxmlformats.org/drawingml/2006/table">
            <a:tbl>
              <a:tblPr firstRow="1" bandRow="1">
                <a:tableStyleId>{5C22544A-7EE6-4342-B048-85BDC9FD1C3A}</a:tableStyleId>
              </a:tblPr>
              <a:tblGrid>
                <a:gridCol w="1269924">
                  <a:extLst>
                    <a:ext uri="{9D8B030D-6E8A-4147-A177-3AD203B41FA5}">
                      <a16:colId xmlns:a16="http://schemas.microsoft.com/office/drawing/2014/main" val="20000"/>
                    </a:ext>
                  </a:extLst>
                </a:gridCol>
                <a:gridCol w="1754412">
                  <a:extLst>
                    <a:ext uri="{9D8B030D-6E8A-4147-A177-3AD203B41FA5}">
                      <a16:colId xmlns:a16="http://schemas.microsoft.com/office/drawing/2014/main" val="20001"/>
                    </a:ext>
                  </a:extLst>
                </a:gridCol>
                <a:gridCol w="1701972">
                  <a:extLst>
                    <a:ext uri="{9D8B030D-6E8A-4147-A177-3AD203B41FA5}">
                      <a16:colId xmlns:a16="http://schemas.microsoft.com/office/drawing/2014/main" val="20002"/>
                    </a:ext>
                  </a:extLst>
                </a:gridCol>
                <a:gridCol w="1610396">
                  <a:extLst>
                    <a:ext uri="{9D8B030D-6E8A-4147-A177-3AD203B41FA5}">
                      <a16:colId xmlns:a16="http://schemas.microsoft.com/office/drawing/2014/main" val="20003"/>
                    </a:ext>
                  </a:extLst>
                </a:gridCol>
              </a:tblGrid>
              <a:tr h="370840">
                <a:tc>
                  <a:txBody>
                    <a:bodyPr/>
                    <a:lstStyle/>
                    <a:p>
                      <a:r>
                        <a:rPr lang="fr-FR" dirty="0"/>
                        <a:t>ANNEES</a:t>
                      </a:r>
                    </a:p>
                  </a:txBody>
                  <a:tcPr/>
                </a:tc>
                <a:tc>
                  <a:txBody>
                    <a:bodyPr/>
                    <a:lstStyle/>
                    <a:p>
                      <a:r>
                        <a:rPr lang="fr-FR" dirty="0"/>
                        <a:t>PREVISIONS (FCFA)</a:t>
                      </a:r>
                    </a:p>
                  </a:txBody>
                  <a:tcPr/>
                </a:tc>
                <a:tc>
                  <a:txBody>
                    <a:bodyPr/>
                    <a:lstStyle/>
                    <a:p>
                      <a:r>
                        <a:rPr lang="fr-FR" dirty="0"/>
                        <a:t>REALISATIONS</a:t>
                      </a:r>
                    </a:p>
                  </a:txBody>
                  <a:tcPr/>
                </a:tc>
                <a:tc>
                  <a:txBody>
                    <a:bodyPr/>
                    <a:lstStyle/>
                    <a:p>
                      <a:r>
                        <a:rPr lang="fr-FR" dirty="0"/>
                        <a:t>TAUX DE REALISATION</a:t>
                      </a:r>
                    </a:p>
                  </a:txBody>
                  <a:tcPr/>
                </a:tc>
                <a:extLst>
                  <a:ext uri="{0D108BD9-81ED-4DB2-BD59-A6C34878D82A}">
                    <a16:rowId xmlns:a16="http://schemas.microsoft.com/office/drawing/2014/main" val="10000"/>
                  </a:ext>
                </a:extLst>
              </a:tr>
              <a:tr h="370840">
                <a:tc>
                  <a:txBody>
                    <a:bodyPr/>
                    <a:lstStyle/>
                    <a:p>
                      <a:r>
                        <a:rPr lang="fr-FR" dirty="0"/>
                        <a:t>2019</a:t>
                      </a:r>
                    </a:p>
                  </a:txBody>
                  <a:tcPr/>
                </a:tc>
                <a:tc>
                  <a:txBody>
                    <a:bodyPr/>
                    <a:lstStyle/>
                    <a:p>
                      <a:r>
                        <a:rPr lang="fr-FR" dirty="0"/>
                        <a:t>   394 834 000 000 </a:t>
                      </a:r>
                    </a:p>
                  </a:txBody>
                  <a:tcPr/>
                </a:tc>
                <a:tc>
                  <a:txBody>
                    <a:bodyPr/>
                    <a:lstStyle/>
                    <a:p>
                      <a:r>
                        <a:rPr lang="fr-FR" dirty="0"/>
                        <a:t>423 376 866 716</a:t>
                      </a:r>
                    </a:p>
                  </a:txBody>
                  <a:tcPr/>
                </a:tc>
                <a:tc>
                  <a:txBody>
                    <a:bodyPr/>
                    <a:lstStyle/>
                    <a:p>
                      <a:r>
                        <a:rPr lang="fr-FR" dirty="0"/>
                        <a:t>107,23%</a:t>
                      </a:r>
                    </a:p>
                  </a:txBody>
                  <a:tcPr/>
                </a:tc>
                <a:extLst>
                  <a:ext uri="{0D108BD9-81ED-4DB2-BD59-A6C34878D82A}">
                    <a16:rowId xmlns:a16="http://schemas.microsoft.com/office/drawing/2014/main" val="10001"/>
                  </a:ext>
                </a:extLst>
              </a:tr>
              <a:tr h="370840">
                <a:tc>
                  <a:txBody>
                    <a:bodyPr/>
                    <a:lstStyle/>
                    <a:p>
                      <a:r>
                        <a:rPr lang="fr-FR" dirty="0"/>
                        <a:t>2020 (LFR)</a:t>
                      </a:r>
                    </a:p>
                  </a:txBody>
                  <a:tcPr/>
                </a:tc>
                <a:tc>
                  <a:txBody>
                    <a:bodyPr/>
                    <a:lstStyle/>
                    <a:p>
                      <a:r>
                        <a:rPr lang="fr-FR" dirty="0"/>
                        <a:t> 506 522 792 000 </a:t>
                      </a:r>
                    </a:p>
                  </a:txBody>
                  <a:tcPr/>
                </a:tc>
                <a:tc>
                  <a:txBody>
                    <a:bodyPr/>
                    <a:lstStyle/>
                    <a:p>
                      <a:r>
                        <a:rPr lang="fr-FR" dirty="0"/>
                        <a:t> 696 074 216 105 </a:t>
                      </a:r>
                    </a:p>
                  </a:txBody>
                  <a:tcPr/>
                </a:tc>
                <a:tc>
                  <a:txBody>
                    <a:bodyPr/>
                    <a:lstStyle/>
                    <a:p>
                      <a:r>
                        <a:rPr lang="fr-FR" dirty="0"/>
                        <a:t>137,42%</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12995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000" b="1" dirty="0">
                <a:latin typeface="Times New Roman" pitchFamily="18" charset="0"/>
                <a:cs typeface="Times New Roman" pitchFamily="18" charset="0"/>
              </a:rPr>
              <a:t>III. LES CHANTIERS POUR UNE MOBILISATION PERFORMANTE</a:t>
            </a:r>
            <a:br>
              <a:rPr lang="fr-FR" sz="2000" b="1" dirty="0">
                <a:latin typeface="Times New Roman" pitchFamily="18" charset="0"/>
                <a:cs typeface="Times New Roman" pitchFamily="18" charset="0"/>
              </a:rPr>
            </a:br>
            <a:endParaRPr lang="fr-FR" sz="2000" b="1" dirty="0">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a:buNone/>
            </a:pPr>
            <a:endParaRPr lang="fr-FR" sz="1800" dirty="0">
              <a:latin typeface="Times New Roman" pitchFamily="18" charset="0"/>
              <a:cs typeface="Times New Roman" pitchFamily="18" charset="0"/>
            </a:endParaRPr>
          </a:p>
          <a:p>
            <a:pPr>
              <a:buFont typeface="Wingdings" pitchFamily="2" charset="2"/>
              <a:buChar char="q"/>
            </a:pPr>
            <a:r>
              <a:rPr lang="fr-FR" sz="2400" dirty="0">
                <a:latin typeface="Times New Roman" pitchFamily="18" charset="0"/>
                <a:cs typeface="Times New Roman" pitchFamily="18" charset="0"/>
              </a:rPr>
              <a:t>Axes de réformes </a:t>
            </a:r>
          </a:p>
          <a:p>
            <a:pPr>
              <a:buFont typeface="Wingdings" pitchFamily="2" charset="2"/>
              <a:buChar char="v"/>
            </a:pPr>
            <a:r>
              <a:rPr lang="fr-FR" sz="1800" dirty="0">
                <a:latin typeface="Times New Roman" pitchFamily="18" charset="0"/>
                <a:cs typeface="Times New Roman" pitchFamily="18" charset="0"/>
              </a:rPr>
              <a:t>La sécurisation de l’immatriculation;</a:t>
            </a:r>
          </a:p>
          <a:p>
            <a:pPr>
              <a:buFont typeface="Wingdings" pitchFamily="2" charset="2"/>
              <a:buChar char="v"/>
            </a:pPr>
            <a:r>
              <a:rPr lang="fr-FR" sz="1800" dirty="0">
                <a:latin typeface="Times New Roman" pitchFamily="18" charset="0"/>
                <a:cs typeface="Times New Roman" pitchFamily="18" charset="0"/>
              </a:rPr>
              <a:t>L’amélioration du rendement de la TVA;</a:t>
            </a:r>
          </a:p>
          <a:p>
            <a:pPr>
              <a:buFont typeface="Wingdings" pitchFamily="2" charset="2"/>
              <a:buChar char="v"/>
            </a:pPr>
            <a:r>
              <a:rPr lang="fr-FR" sz="1800" dirty="0">
                <a:latin typeface="Times New Roman" pitchFamily="18" charset="0"/>
                <a:cs typeface="Times New Roman" pitchFamily="18" charset="0"/>
              </a:rPr>
              <a:t>Le renforcement des fonctions support : l’Informatisation</a:t>
            </a:r>
          </a:p>
          <a:p>
            <a:pPr>
              <a:buFont typeface="Wingdings" pitchFamily="2" charset="2"/>
              <a:buChar char="v"/>
            </a:pPr>
            <a:r>
              <a:rPr lang="fr-FR" sz="1800" dirty="0">
                <a:latin typeface="Times New Roman" pitchFamily="18" charset="0"/>
                <a:cs typeface="Times New Roman" pitchFamily="18" charset="0"/>
              </a:rPr>
              <a:t>la modernisation de l’organisation structurelle (renforcement des outils de pilotage et d’évaluation des performances);</a:t>
            </a:r>
          </a:p>
          <a:p>
            <a:pPr>
              <a:buFont typeface="Wingdings" pitchFamily="2" charset="2"/>
              <a:buChar char="v"/>
            </a:pPr>
            <a:r>
              <a:rPr lang="fr-FR" sz="1800" dirty="0">
                <a:latin typeface="Times New Roman" pitchFamily="18" charset="0"/>
                <a:cs typeface="Times New Roman" pitchFamily="18" charset="0"/>
              </a:rPr>
              <a:t>Le renforcement de l’accomplissement volontaire du contribuable : simplification des procédures fiscales, communication)</a:t>
            </a:r>
          </a:p>
          <a:p>
            <a:pPr>
              <a:buFont typeface="Wingdings" pitchFamily="2" charset="2"/>
              <a:buChar char="v"/>
            </a:pPr>
            <a:r>
              <a:rPr lang="fr-FR" sz="1800" dirty="0">
                <a:latin typeface="Times New Roman" pitchFamily="18" charset="0"/>
                <a:cs typeface="Times New Roman" pitchFamily="18" charset="0"/>
              </a:rPr>
              <a:t>L’évaluation des performances</a:t>
            </a:r>
          </a:p>
          <a:p>
            <a:pPr>
              <a:buNone/>
            </a:pPr>
            <a:endParaRPr lang="fr-FR" sz="1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000" b="1" dirty="0">
                <a:latin typeface="Times New Roman" pitchFamily="18" charset="0"/>
                <a:cs typeface="Times New Roman" pitchFamily="18" charset="0"/>
              </a:rPr>
              <a:t>III. LES CHANTIERS POUR UNE MOBILISATION PERFORMANTE</a:t>
            </a:r>
            <a:br>
              <a:rPr lang="fr-FR" sz="2000" b="1" dirty="0">
                <a:latin typeface="Times New Roman" pitchFamily="18" charset="0"/>
                <a:cs typeface="Times New Roman" pitchFamily="18" charset="0"/>
              </a:rPr>
            </a:br>
            <a:endParaRPr lang="fr-FR" sz="2000" b="1" dirty="0">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algn="just">
              <a:buNone/>
            </a:pPr>
            <a:endParaRPr lang="fr-FR" sz="1800" dirty="0">
              <a:latin typeface="Times New Roman" pitchFamily="18" charset="0"/>
              <a:cs typeface="Times New Roman" pitchFamily="18" charset="0"/>
            </a:endParaRPr>
          </a:p>
          <a:p>
            <a:pPr marL="0" indent="0" algn="just">
              <a:buNone/>
            </a:pPr>
            <a:r>
              <a:rPr lang="fr-FR" sz="1800" b="1" dirty="0">
                <a:latin typeface="Times New Roman" pitchFamily="18" charset="0"/>
                <a:cs typeface="Times New Roman" pitchFamily="18" charset="0"/>
              </a:rPr>
              <a:t>1. La sécurisation de l’immatriculation</a:t>
            </a:r>
          </a:p>
          <a:p>
            <a:pPr marL="0" indent="0" algn="just">
              <a:buNone/>
            </a:pPr>
            <a:r>
              <a:rPr lang="fr-FR" sz="1800" dirty="0">
                <a:latin typeface="Times New Roman" pitchFamily="18" charset="0"/>
                <a:cs typeface="Times New Roman" pitchFamily="18" charset="0"/>
              </a:rPr>
              <a:t>Le système d’immatriculation actuel ne permet pas de répondre aux exigences d’une administration fiscale modernisée avec des lacunes ci-après:</a:t>
            </a:r>
          </a:p>
          <a:p>
            <a:pPr algn="just">
              <a:buFont typeface="Wingdings" panose="05000000000000000000" pitchFamily="2" charset="2"/>
              <a:buChar char="§"/>
            </a:pPr>
            <a:r>
              <a:rPr lang="fr-FR" sz="1800" dirty="0">
                <a:latin typeface="Times New Roman" pitchFamily="18" charset="0"/>
                <a:cs typeface="Times New Roman" pitchFamily="18" charset="0"/>
              </a:rPr>
              <a:t>L’application utilisée est obsolète et par conséquent incompatible avec les nouveaux systèmes d’exploitation;</a:t>
            </a:r>
          </a:p>
          <a:p>
            <a:pPr algn="just">
              <a:buFont typeface="Wingdings" panose="05000000000000000000" pitchFamily="2" charset="2"/>
              <a:buChar char="§"/>
            </a:pPr>
            <a:r>
              <a:rPr lang="fr-FR" sz="1800" dirty="0">
                <a:latin typeface="Times New Roman" pitchFamily="18" charset="0"/>
                <a:cs typeface="Times New Roman" pitchFamily="18" charset="0"/>
              </a:rPr>
              <a:t>La mise à jour du fichier des contribuables (changement d’adresse ou cessation d’activité par exemple) n’est pas réalisée avec la diligence nécessaire;</a:t>
            </a:r>
          </a:p>
          <a:p>
            <a:pPr algn="just">
              <a:buFont typeface="Wingdings" panose="05000000000000000000" pitchFamily="2" charset="2"/>
              <a:buChar char="§"/>
            </a:pPr>
            <a:r>
              <a:rPr lang="fr-FR" sz="1800" dirty="0">
                <a:latin typeface="Times New Roman" pitchFamily="18" charset="0"/>
                <a:cs typeface="Times New Roman" pitchFamily="18" charset="0"/>
              </a:rPr>
              <a:t>Le processus est complexe pour l’immatriculation d’un contribuable;</a:t>
            </a:r>
          </a:p>
          <a:p>
            <a:pPr algn="just">
              <a:buFont typeface="Wingdings" panose="05000000000000000000" pitchFamily="2" charset="2"/>
              <a:buChar char="§"/>
            </a:pPr>
            <a:r>
              <a:rPr lang="fr-FR" sz="1800" dirty="0">
                <a:latin typeface="Times New Roman" pitchFamily="18" charset="0"/>
                <a:cs typeface="Times New Roman" pitchFamily="18" charset="0"/>
              </a:rPr>
              <a:t>Le système d’immatriculation actuel ne permet pas de cerner l’exhaustivité des informations sur le contribuable </a:t>
            </a:r>
          </a:p>
          <a:p>
            <a:pPr>
              <a:buNone/>
            </a:pPr>
            <a:endParaRPr lang="fr-FR" sz="1600" dirty="0">
              <a:latin typeface="Times New Roman" pitchFamily="18" charset="0"/>
              <a:cs typeface="Times New Roman" pitchFamily="18" charset="0"/>
            </a:endParaRPr>
          </a:p>
        </p:txBody>
      </p:sp>
    </p:spTree>
    <p:extLst>
      <p:ext uri="{BB962C8B-B14F-4D97-AF65-F5344CB8AC3E}">
        <p14:creationId xmlns:p14="http://schemas.microsoft.com/office/powerpoint/2010/main" val="2230400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3201</TotalTime>
  <Words>1074</Words>
  <Application>Microsoft Office PowerPoint</Application>
  <PresentationFormat>Affichage à l'écran (4:3)</PresentationFormat>
  <Paragraphs>120</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Franklin Gothic Book</vt:lpstr>
      <vt:lpstr>Perpetua</vt:lpstr>
      <vt:lpstr>Times New Roman</vt:lpstr>
      <vt:lpstr>Wingdings</vt:lpstr>
      <vt:lpstr>Wingdings 2</vt:lpstr>
      <vt:lpstr>Capitaux</vt:lpstr>
      <vt:lpstr>REPUBLIQUE DU TCHAD                             UNITE-TRAVAIL-PROGRES                                                                         </vt:lpstr>
      <vt:lpstr>SOMMAIRE</vt:lpstr>
      <vt:lpstr>I. INTRODUCTION </vt:lpstr>
      <vt:lpstr>I. INTRODUCTION </vt:lpstr>
      <vt:lpstr>II. ETAT DES LIEUX DES RECETTES FISCALES </vt:lpstr>
      <vt:lpstr>II. ETAT DES LIEUX DES RECETTES FISCALES </vt:lpstr>
      <vt:lpstr>II. ETAT DES LIEUX DES RECETTES FISCALES </vt:lpstr>
      <vt:lpstr>III. LES CHANTIERS POUR UNE MOBILISATION PERFORMANTE </vt:lpstr>
      <vt:lpstr>III. LES CHANTIERS POUR UNE MOBILISATION PERFORMANTE </vt:lpstr>
      <vt:lpstr>III. LES CHANTIERS POUR UNE MOBILISATION PERFORMANTE </vt:lpstr>
      <vt:lpstr>III. LES CHANTIERS POUR UNE MOBILISATION PERFORMANTE </vt:lpstr>
      <vt:lpstr>III. LES CHANTIERS POUR UNE MOBILISATION PERFORMANTE </vt:lpstr>
      <vt:lpstr>CONCLUSION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REPUBLIQUE DU TCHAD                             UNITE-TRAVAIL-PROGRES    PRESIDENCE DE LA REPUBLIQUE    MINISTERE DES FINANCES ET DU BUDGET    DIRECTION GENERALE DU MINISTERE    DIRECTION GENERALE DES IMPOTS</dc:title>
  <dc:creator>Utilisateur Windows</dc:creator>
  <cp:lastModifiedBy>Aristide Mabali</cp:lastModifiedBy>
  <cp:revision>220</cp:revision>
  <dcterms:created xsi:type="dcterms:W3CDTF">2020-01-17T10:40:23Z</dcterms:created>
  <dcterms:modified xsi:type="dcterms:W3CDTF">2021-08-25T08:02:17Z</dcterms:modified>
</cp:coreProperties>
</file>