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7" r:id="rId3"/>
    <p:sldId id="257" r:id="rId4"/>
    <p:sldId id="258" r:id="rId5"/>
    <p:sldId id="264" r:id="rId6"/>
    <p:sldId id="259" r:id="rId7"/>
    <p:sldId id="260" r:id="rId8"/>
    <p:sldId id="261" r:id="rId9"/>
    <p:sldId id="262" r:id="rId10"/>
    <p:sldId id="263" r:id="rId11"/>
    <p:sldId id="265"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5731" autoAdjust="0"/>
  </p:normalViewPr>
  <p:slideViewPr>
    <p:cSldViewPr snapToGrid="0">
      <p:cViewPr varScale="1">
        <p:scale>
          <a:sx n="94" d="100"/>
          <a:sy n="94" d="100"/>
        </p:scale>
        <p:origin x="2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i="1" dirty="0"/>
              <a:t>CEMAC.</a:t>
            </a:r>
            <a:r>
              <a:rPr lang="en-US" b="1" i="1" baseline="0" dirty="0"/>
              <a:t> </a:t>
            </a:r>
            <a:r>
              <a:rPr lang="en-US" b="1" i="1" dirty="0"/>
              <a:t>FFI </a:t>
            </a:r>
            <a:r>
              <a:rPr lang="en-US" b="1" i="1" dirty="0" err="1"/>
              <a:t>en</a:t>
            </a:r>
            <a:r>
              <a:rPr lang="en-US" b="1" i="1" dirty="0"/>
              <a:t> </a:t>
            </a:r>
            <a:r>
              <a:rPr lang="en-US" b="1" i="1" dirty="0" err="1"/>
              <a:t>pourcentage</a:t>
            </a:r>
            <a:r>
              <a:rPr lang="en-US" b="1" i="1" dirty="0"/>
              <a:t> du PIB</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view3D>
      <c:rotX val="15"/>
      <c:rotY val="20"/>
      <c:depthPercent val="100"/>
      <c:rAngAx val="1"/>
    </c:view3D>
    <c:floor>
      <c:thickness val="0"/>
      <c:spPr>
        <a:solidFill>
          <a:schemeClr val="bg2"/>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FFI en % du PIB</c:v>
                </c:pt>
              </c:strCache>
            </c:strRef>
          </c:tx>
          <c:spPr>
            <a:solidFill>
              <a:schemeClr val="accent1"/>
            </a:solidFill>
            <a:ln>
              <a:noFill/>
            </a:ln>
            <a:effectLst/>
            <a:sp3d/>
          </c:spPr>
          <c:invertIfNegative val="0"/>
          <c:dPt>
            <c:idx val="0"/>
            <c:invertIfNegative val="0"/>
            <c:bubble3D val="0"/>
            <c:spPr>
              <a:solidFill>
                <a:srgbClr val="0070C0"/>
              </a:solidFill>
              <a:ln>
                <a:noFill/>
              </a:ln>
              <a:effectLst/>
              <a:sp3d/>
            </c:spPr>
            <c:extLst>
              <c:ext xmlns:c16="http://schemas.microsoft.com/office/drawing/2014/chart" uri="{C3380CC4-5D6E-409C-BE32-E72D297353CC}">
                <c16:uniqueId val="{00000004-5AAC-416E-8707-732AC9244AB5}"/>
              </c:ext>
            </c:extLst>
          </c:dPt>
          <c:dPt>
            <c:idx val="1"/>
            <c:invertIfNegative val="0"/>
            <c:bubble3D val="0"/>
            <c:spPr>
              <a:solidFill>
                <a:schemeClr val="tx2">
                  <a:lumMod val="60000"/>
                  <a:lumOff val="40000"/>
                </a:schemeClr>
              </a:solidFill>
              <a:ln>
                <a:noFill/>
              </a:ln>
              <a:effectLst/>
              <a:sp3d/>
            </c:spPr>
            <c:extLst>
              <c:ext xmlns:c16="http://schemas.microsoft.com/office/drawing/2014/chart" uri="{C3380CC4-5D6E-409C-BE32-E72D297353CC}">
                <c16:uniqueId val="{00000005-5AAC-416E-8707-732AC9244AB5}"/>
              </c:ext>
            </c:extLst>
          </c:dPt>
          <c:dPt>
            <c:idx val="2"/>
            <c:invertIfNegative val="0"/>
            <c:bubble3D val="0"/>
            <c:spPr>
              <a:solidFill>
                <a:schemeClr val="tx2">
                  <a:lumMod val="40000"/>
                  <a:lumOff val="60000"/>
                </a:schemeClr>
              </a:solidFill>
              <a:ln>
                <a:noFill/>
              </a:ln>
              <a:effectLst/>
              <a:sp3d/>
            </c:spPr>
            <c:extLst>
              <c:ext xmlns:c16="http://schemas.microsoft.com/office/drawing/2014/chart" uri="{C3380CC4-5D6E-409C-BE32-E72D297353CC}">
                <c16:uniqueId val="{00000006-5AAC-416E-8707-732AC9244AB5}"/>
              </c:ext>
            </c:extLst>
          </c:dPt>
          <c:dPt>
            <c:idx val="3"/>
            <c:invertIfNegative val="0"/>
            <c:bubble3D val="0"/>
            <c:spPr>
              <a:solidFill>
                <a:schemeClr val="tx2"/>
              </a:solidFill>
              <a:ln>
                <a:noFill/>
              </a:ln>
              <a:effectLst/>
              <a:sp3d/>
            </c:spPr>
            <c:extLst>
              <c:ext xmlns:c16="http://schemas.microsoft.com/office/drawing/2014/chart" uri="{C3380CC4-5D6E-409C-BE32-E72D297353CC}">
                <c16:uniqueId val="{00000007-5AAC-416E-8707-732AC9244AB5}"/>
              </c:ext>
            </c:extLst>
          </c:dPt>
          <c:dPt>
            <c:idx val="4"/>
            <c:invertIfNegative val="0"/>
            <c:bubble3D val="0"/>
            <c:spPr>
              <a:solidFill>
                <a:srgbClr val="00B050"/>
              </a:solidFill>
              <a:ln>
                <a:noFill/>
              </a:ln>
              <a:effectLst/>
              <a:sp3d/>
            </c:spPr>
            <c:extLst>
              <c:ext xmlns:c16="http://schemas.microsoft.com/office/drawing/2014/chart" uri="{C3380CC4-5D6E-409C-BE32-E72D297353CC}">
                <c16:uniqueId val="{00000008-5AAC-416E-8707-732AC9244AB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Cameroun</c:v>
                </c:pt>
                <c:pt idx="1">
                  <c:v>Gabon</c:v>
                </c:pt>
                <c:pt idx="2">
                  <c:v>Congo</c:v>
                </c:pt>
                <c:pt idx="3">
                  <c:v>RCA</c:v>
                </c:pt>
                <c:pt idx="4">
                  <c:v>Tchad</c:v>
                </c:pt>
              </c:strCache>
            </c:strRef>
          </c:cat>
          <c:val>
            <c:numRef>
              <c:f>Sheet1!$B$2:$B$6</c:f>
              <c:numCache>
                <c:formatCode>###0;###0</c:formatCode>
                <c:ptCount val="5"/>
                <c:pt idx="0">
                  <c:v>6</c:v>
                </c:pt>
                <c:pt idx="1">
                  <c:v>11</c:v>
                </c:pt>
                <c:pt idx="2">
                  <c:v>25</c:v>
                </c:pt>
                <c:pt idx="3">
                  <c:v>5</c:v>
                </c:pt>
                <c:pt idx="4">
                  <c:v>20</c:v>
                </c:pt>
              </c:numCache>
            </c:numRef>
          </c:val>
          <c:extLst>
            <c:ext xmlns:c16="http://schemas.microsoft.com/office/drawing/2014/chart" uri="{C3380CC4-5D6E-409C-BE32-E72D297353CC}">
              <c16:uniqueId val="{00000000-5AAC-416E-8707-732AC9244AB5}"/>
            </c:ext>
          </c:extLst>
        </c:ser>
        <c:dLbls>
          <c:showLegendKey val="0"/>
          <c:showVal val="0"/>
          <c:showCatName val="0"/>
          <c:showSerName val="0"/>
          <c:showPercent val="0"/>
          <c:showBubbleSize val="0"/>
        </c:dLbls>
        <c:gapWidth val="150"/>
        <c:shape val="box"/>
        <c:axId val="160512544"/>
        <c:axId val="160496736"/>
        <c:axId val="0"/>
      </c:bar3DChart>
      <c:catAx>
        <c:axId val="1605125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fr-FR"/>
          </a:p>
        </c:txPr>
        <c:crossAx val="160496736"/>
        <c:crosses val="autoZero"/>
        <c:auto val="1"/>
        <c:lblAlgn val="ctr"/>
        <c:lblOffset val="100"/>
        <c:noMultiLvlLbl val="0"/>
      </c:catAx>
      <c:valAx>
        <c:axId val="1604967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60512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92A07-CDDE-441E-BB58-70997B99F357}" type="datetimeFigureOut">
              <a:rPr lang="en-US" smtClean="0"/>
              <a:t>8/25/2021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2A5D0D-E76A-4C2C-8EA7-2B5ED7C6AF9A}" type="slidenum">
              <a:rPr lang="en-US" smtClean="0"/>
              <a:t>‹#›</a:t>
            </a:fld>
            <a:endParaRPr lang="en-US"/>
          </a:p>
        </p:txBody>
      </p:sp>
    </p:spTree>
    <p:extLst>
      <p:ext uri="{BB962C8B-B14F-4D97-AF65-F5344CB8AC3E}">
        <p14:creationId xmlns:p14="http://schemas.microsoft.com/office/powerpoint/2010/main" val="357212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1" dirty="0"/>
              <a:t>Pratiques fiscales et commerciales: </a:t>
            </a:r>
            <a:r>
              <a:rPr lang="fr-FR" dirty="0"/>
              <a:t>Évasion fiscale, falsification des factures (estimée à près de 29 milliards de dollars en moyenne annuelle entre 2000 et 2010), prix de transferts abusifs</a:t>
            </a:r>
          </a:p>
          <a:p>
            <a:endParaRPr lang="fr-FR" dirty="0"/>
          </a:p>
          <a:p>
            <a:r>
              <a:rPr lang="fr-FR" b="1" dirty="0"/>
              <a:t>Marchés illégaux: </a:t>
            </a:r>
            <a:r>
              <a:rPr lang="fr-FR" dirty="0"/>
              <a:t>Trafic de drogues, traite des personnes, transactions illégales sur les armes, contrebande</a:t>
            </a:r>
          </a:p>
          <a:p>
            <a:endParaRPr lang="fr-FR" dirty="0"/>
          </a:p>
          <a:p>
            <a:r>
              <a:rPr lang="fr-FR" b="1" dirty="0"/>
              <a:t>Corruption: </a:t>
            </a:r>
            <a:r>
              <a:rPr lang="fr-FR" dirty="0"/>
              <a:t>Corruption active et concussion des fonctionnaires corrompus</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Activités relevant du vol et financement de la criminalité et du terrorisme</a:t>
            </a:r>
          </a:p>
          <a:p>
            <a:endParaRPr lang="en-US" dirty="0"/>
          </a:p>
        </p:txBody>
      </p:sp>
      <p:sp>
        <p:nvSpPr>
          <p:cNvPr id="4" name="Slide Number Placeholder 3"/>
          <p:cNvSpPr>
            <a:spLocks noGrp="1"/>
          </p:cNvSpPr>
          <p:nvPr>
            <p:ph type="sldNum" sz="quarter" idx="5"/>
          </p:nvPr>
        </p:nvSpPr>
        <p:spPr/>
        <p:txBody>
          <a:bodyPr/>
          <a:lstStyle/>
          <a:p>
            <a:fld id="{FD2A5D0D-E76A-4C2C-8EA7-2B5ED7C6AF9A}" type="slidenum">
              <a:rPr lang="en-US" smtClean="0"/>
              <a:t>4</a:t>
            </a:fld>
            <a:endParaRPr lang="en-US"/>
          </a:p>
        </p:txBody>
      </p:sp>
    </p:spTree>
    <p:extLst>
      <p:ext uri="{BB962C8B-B14F-4D97-AF65-F5344CB8AC3E}">
        <p14:creationId xmlns:p14="http://schemas.microsoft.com/office/powerpoint/2010/main" val="205561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1" dirty="0"/>
              <a:t>Pratiques fiscales et commerciales: </a:t>
            </a:r>
            <a:r>
              <a:rPr lang="fr-FR" dirty="0"/>
              <a:t>Évasion fiscale, falsification des factures (estimée à près de 29 milliards de dollars en moyenne annuelle entre 2000 et 2010), prix de transferts abusifs</a:t>
            </a:r>
          </a:p>
          <a:p>
            <a:endParaRPr lang="fr-FR" dirty="0"/>
          </a:p>
          <a:p>
            <a:r>
              <a:rPr lang="fr-FR" b="1" dirty="0"/>
              <a:t>Marchés illégaux: </a:t>
            </a:r>
            <a:r>
              <a:rPr lang="fr-FR" dirty="0"/>
              <a:t>Trafic de drogues, traite des personnes, transactions illégales sur les armes, contrebande</a:t>
            </a:r>
          </a:p>
          <a:p>
            <a:endParaRPr lang="fr-FR" dirty="0"/>
          </a:p>
          <a:p>
            <a:r>
              <a:rPr lang="fr-FR" b="1" dirty="0"/>
              <a:t>Corruption: </a:t>
            </a:r>
            <a:r>
              <a:rPr lang="fr-FR" dirty="0"/>
              <a:t>Corruption active et concussion des fonctionnaires corrompus</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Activités relevant du vol et financement de la criminalité et du terrorisme</a:t>
            </a:r>
          </a:p>
          <a:p>
            <a:endParaRPr lang="en-US" dirty="0"/>
          </a:p>
        </p:txBody>
      </p:sp>
      <p:sp>
        <p:nvSpPr>
          <p:cNvPr id="4" name="Slide Number Placeholder 3"/>
          <p:cNvSpPr>
            <a:spLocks noGrp="1"/>
          </p:cNvSpPr>
          <p:nvPr>
            <p:ph type="sldNum" sz="quarter" idx="5"/>
          </p:nvPr>
        </p:nvSpPr>
        <p:spPr/>
        <p:txBody>
          <a:bodyPr/>
          <a:lstStyle/>
          <a:p>
            <a:fld id="{FD2A5D0D-E76A-4C2C-8EA7-2B5ED7C6AF9A}" type="slidenum">
              <a:rPr lang="en-US" smtClean="0"/>
              <a:t>5</a:t>
            </a:fld>
            <a:endParaRPr lang="en-US"/>
          </a:p>
        </p:txBody>
      </p:sp>
    </p:spTree>
    <p:extLst>
      <p:ext uri="{BB962C8B-B14F-4D97-AF65-F5344CB8AC3E}">
        <p14:creationId xmlns:p14="http://schemas.microsoft.com/office/powerpoint/2010/main" val="1499060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un.org/" TargetMode="External"/><Relationship Id="rId2" Type="http://schemas.openxmlformats.org/officeDocument/2006/relationships/hyperlink" Target="https://www.acbf-pact.org/" TargetMode="External"/><Relationship Id="rId1" Type="http://schemas.openxmlformats.org/officeDocument/2006/relationships/slideLayout" Target="../slideLayouts/slideLayout2.xml"/><Relationship Id="rId6" Type="http://schemas.openxmlformats.org/officeDocument/2006/relationships/hyperlink" Target="https://www.equaltimes.org/" TargetMode="External"/><Relationship Id="rId5" Type="http://schemas.openxmlformats.org/officeDocument/2006/relationships/hyperlink" Target="https://www.cadtm.org/" TargetMode="External"/><Relationship Id="rId4" Type="http://schemas.openxmlformats.org/officeDocument/2006/relationships/hyperlink" Target="https://unctad.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3625698"/>
            <a:ext cx="8915399" cy="1348381"/>
          </a:xfrm>
        </p:spPr>
        <p:txBody>
          <a:bodyPr/>
          <a:lstStyle/>
          <a:p>
            <a:r>
              <a:rPr lang="fr-FR" dirty="0"/>
              <a:t>Les flux financiers illicites</a:t>
            </a:r>
          </a:p>
        </p:txBody>
      </p:sp>
      <p:sp>
        <p:nvSpPr>
          <p:cNvPr id="3" name="Sous-titre 2"/>
          <p:cNvSpPr>
            <a:spLocks noGrp="1"/>
          </p:cNvSpPr>
          <p:nvPr>
            <p:ph type="subTitle" idx="1"/>
          </p:nvPr>
        </p:nvSpPr>
        <p:spPr>
          <a:xfrm>
            <a:off x="2589213" y="5120640"/>
            <a:ext cx="8915399" cy="1076960"/>
          </a:xfrm>
        </p:spPr>
        <p:txBody>
          <a:bodyPr>
            <a:normAutofit/>
          </a:bodyPr>
          <a:lstStyle/>
          <a:p>
            <a:r>
              <a:rPr lang="fr-FR" sz="1400" u="sng" dirty="0"/>
              <a:t>Une présentation de:</a:t>
            </a:r>
          </a:p>
          <a:p>
            <a:r>
              <a:rPr lang="fr-FR" sz="1400" b="1" dirty="0">
                <a:solidFill>
                  <a:srgbClr val="0070C0"/>
                </a:solidFill>
              </a:rPr>
              <a:t>AIGONGUE DJINGUEBAYE</a:t>
            </a:r>
            <a:r>
              <a:rPr lang="fr-FR" sz="1400" dirty="0">
                <a:solidFill>
                  <a:srgbClr val="0070C0"/>
                </a:solidFill>
              </a:rPr>
              <a:t>, </a:t>
            </a:r>
            <a:r>
              <a:rPr lang="fr-FR" sz="1400" i="1" dirty="0">
                <a:solidFill>
                  <a:srgbClr val="0070C0"/>
                </a:solidFill>
              </a:rPr>
              <a:t>Evaluateur des dispositifs de LBC/FTP</a:t>
            </a:r>
          </a:p>
        </p:txBody>
      </p:sp>
      <p:pic>
        <p:nvPicPr>
          <p:cNvPr id="4" name="Image 4">
            <a:extLst>
              <a:ext uri="{FF2B5EF4-FFF2-40B4-BE49-F238E27FC236}">
                <a16:creationId xmlns:a16="http://schemas.microsoft.com/office/drawing/2014/main" id="{F8B14AD0-FF06-48E2-9162-97D3F2CB3705}"/>
              </a:ext>
            </a:extLst>
          </p:cNvPr>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80739" y="0"/>
            <a:ext cx="1368909" cy="1514475"/>
          </a:xfrm>
          <a:prstGeom prst="rect">
            <a:avLst/>
          </a:prstGeom>
        </p:spPr>
      </p:pic>
      <p:pic>
        <p:nvPicPr>
          <p:cNvPr id="5" name="Image 6" descr="The African Forum and Network on Debt and Management">
            <a:extLst>
              <a:ext uri="{FF2B5EF4-FFF2-40B4-BE49-F238E27FC236}">
                <a16:creationId xmlns:a16="http://schemas.microsoft.com/office/drawing/2014/main" id="{FA716048-6C1F-4C5A-815B-54846E18CC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14605" y="176959"/>
            <a:ext cx="2696656" cy="1168239"/>
          </a:xfrm>
          <a:prstGeom prst="rect">
            <a:avLst/>
          </a:prstGeom>
          <a:noFill/>
          <a:ln>
            <a:noFill/>
          </a:ln>
        </p:spPr>
      </p:pic>
      <p:sp>
        <p:nvSpPr>
          <p:cNvPr id="6" name="TextBox 5">
            <a:extLst>
              <a:ext uri="{FF2B5EF4-FFF2-40B4-BE49-F238E27FC236}">
                <a16:creationId xmlns:a16="http://schemas.microsoft.com/office/drawing/2014/main" id="{6F260EB9-56DD-4D6E-91E5-82873F5B02B0}"/>
              </a:ext>
            </a:extLst>
          </p:cNvPr>
          <p:cNvSpPr txBox="1"/>
          <p:nvPr/>
        </p:nvSpPr>
        <p:spPr>
          <a:xfrm>
            <a:off x="2589213" y="1046614"/>
            <a:ext cx="6725392" cy="743730"/>
          </a:xfrm>
          <a:prstGeom prst="rect">
            <a:avLst/>
          </a:prstGeom>
          <a:noFill/>
        </p:spPr>
        <p:txBody>
          <a:bodyPr wrap="square" rtlCol="0">
            <a:spAutoFit/>
          </a:bodyPr>
          <a:lstStyle/>
          <a:p>
            <a:pPr algn="ctr">
              <a:lnSpc>
                <a:spcPct val="150000"/>
              </a:lnSpc>
            </a:pPr>
            <a:r>
              <a:rPr lang="nl-NL" sz="1600" b="1" cap="all" dirty="0">
                <a:solidFill>
                  <a:srgbClr val="FF0000"/>
                </a:solidFill>
                <a:effectLst>
                  <a:outerShdw blurRad="38100" dist="38100" dir="2700000" algn="tl">
                    <a:srgbClr val="000000">
                      <a:alpha val="43137"/>
                    </a:srgbClr>
                  </a:outerShdw>
                </a:effectLst>
              </a:rPr>
              <a:t>CONFERENCE AFRICAINE SUR LA DETTE ET LE DEVELOPPEMENT</a:t>
            </a:r>
          </a:p>
          <a:p>
            <a:pPr algn="ctr">
              <a:lnSpc>
                <a:spcPct val="150000"/>
              </a:lnSpc>
            </a:pPr>
            <a:r>
              <a:rPr lang="nl-NL" sz="1400" b="1" cap="all" dirty="0">
                <a:solidFill>
                  <a:srgbClr val="0070C0"/>
                </a:solidFill>
                <a:effectLst>
                  <a:outerShdw blurRad="38100" dist="38100" dir="2700000" algn="tl">
                    <a:srgbClr val="000000">
                      <a:alpha val="43137"/>
                    </a:srgbClr>
                  </a:outerShdw>
                </a:effectLst>
              </a:rPr>
              <a:t>Du 25 au 27 août 2021</a:t>
            </a:r>
            <a:endParaRPr lang="en-US" sz="1400"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2747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Que faire pour limiter les FFI au Tchad ?</a:t>
            </a:r>
            <a:endParaRPr lang="fr-FR" dirty="0"/>
          </a:p>
        </p:txBody>
      </p:sp>
      <p:sp>
        <p:nvSpPr>
          <p:cNvPr id="4" name="Content Placeholder 3">
            <a:extLst>
              <a:ext uri="{FF2B5EF4-FFF2-40B4-BE49-F238E27FC236}">
                <a16:creationId xmlns:a16="http://schemas.microsoft.com/office/drawing/2014/main" id="{8A008563-DF72-4533-BD75-98879D6E0190}"/>
              </a:ext>
            </a:extLst>
          </p:cNvPr>
          <p:cNvSpPr>
            <a:spLocks noGrp="1"/>
          </p:cNvSpPr>
          <p:nvPr>
            <p:ph idx="1"/>
          </p:nvPr>
        </p:nvSpPr>
        <p:spPr/>
        <p:txBody>
          <a:bodyPr/>
          <a:lstStyle/>
          <a:p>
            <a:r>
              <a:rPr lang="en-US" dirty="0" err="1"/>
              <a:t>Mettre</a:t>
            </a:r>
            <a:r>
              <a:rPr lang="en-US" dirty="0"/>
              <a:t> </a:t>
            </a:r>
            <a:r>
              <a:rPr lang="en-US" dirty="0" err="1"/>
              <a:t>en</a:t>
            </a:r>
            <a:r>
              <a:rPr lang="en-US" dirty="0"/>
              <a:t> place </a:t>
            </a:r>
            <a:r>
              <a:rPr lang="en-US" dirty="0" err="1"/>
              <a:t>une</a:t>
            </a:r>
            <a:r>
              <a:rPr lang="en-US" dirty="0"/>
              <a:t> bonne coordination des </a:t>
            </a:r>
            <a:r>
              <a:rPr lang="en-US" dirty="0" err="1"/>
              <a:t>différentes</a:t>
            </a:r>
            <a:r>
              <a:rPr lang="en-US" dirty="0"/>
              <a:t> </a:t>
            </a:r>
            <a:r>
              <a:rPr lang="en-US" dirty="0" err="1"/>
              <a:t>autorités</a:t>
            </a:r>
            <a:r>
              <a:rPr lang="en-US" dirty="0"/>
              <a:t> </a:t>
            </a:r>
            <a:r>
              <a:rPr lang="en-US" dirty="0" err="1"/>
              <a:t>impliquées</a:t>
            </a:r>
            <a:r>
              <a:rPr lang="en-US" dirty="0"/>
              <a:t> dans la </a:t>
            </a:r>
            <a:r>
              <a:rPr lang="en-US" dirty="0" err="1"/>
              <a:t>lutte</a:t>
            </a:r>
            <a:r>
              <a:rPr lang="en-US" dirty="0"/>
              <a:t> (ANIF, IGE, </a:t>
            </a:r>
            <a:r>
              <a:rPr lang="en-US" dirty="0" err="1"/>
              <a:t>autorités</a:t>
            </a:r>
            <a:r>
              <a:rPr lang="en-US" dirty="0"/>
              <a:t> </a:t>
            </a:r>
            <a:r>
              <a:rPr lang="en-US" dirty="0" err="1"/>
              <a:t>d’enquêtes</a:t>
            </a:r>
            <a:r>
              <a:rPr lang="en-US" dirty="0"/>
              <a:t>, </a:t>
            </a:r>
            <a:r>
              <a:rPr lang="en-US" dirty="0" err="1"/>
              <a:t>autorités</a:t>
            </a:r>
            <a:r>
              <a:rPr lang="en-US" dirty="0"/>
              <a:t> de </a:t>
            </a:r>
            <a:r>
              <a:rPr lang="en-US" dirty="0" err="1"/>
              <a:t>poursuites</a:t>
            </a:r>
            <a:r>
              <a:rPr lang="en-US" dirty="0"/>
              <a:t>, </a:t>
            </a:r>
            <a:r>
              <a:rPr lang="en-US" dirty="0" err="1"/>
              <a:t>autorités</a:t>
            </a:r>
            <a:r>
              <a:rPr lang="en-US" dirty="0"/>
              <a:t> </a:t>
            </a:r>
            <a:r>
              <a:rPr lang="en-US" dirty="0" err="1"/>
              <a:t>compétentes</a:t>
            </a:r>
            <a:r>
              <a:rPr lang="en-US" dirty="0"/>
              <a:t> de supervision des IF et EPNFD);</a:t>
            </a:r>
          </a:p>
          <a:p>
            <a:r>
              <a:rPr lang="en-US" dirty="0" err="1"/>
              <a:t>Sensibiliser</a:t>
            </a:r>
            <a:r>
              <a:rPr lang="en-US" dirty="0"/>
              <a:t> et </a:t>
            </a:r>
            <a:r>
              <a:rPr lang="en-US" dirty="0" err="1"/>
              <a:t>renforcer</a:t>
            </a:r>
            <a:r>
              <a:rPr lang="en-US" dirty="0"/>
              <a:t> les </a:t>
            </a:r>
            <a:r>
              <a:rPr lang="en-US" dirty="0" err="1"/>
              <a:t>capacités</a:t>
            </a:r>
            <a:r>
              <a:rPr lang="en-US" dirty="0"/>
              <a:t> des </a:t>
            </a:r>
            <a:r>
              <a:rPr lang="en-US" dirty="0" err="1"/>
              <a:t>différents</a:t>
            </a:r>
            <a:r>
              <a:rPr lang="en-US" dirty="0"/>
              <a:t> </a:t>
            </a:r>
            <a:r>
              <a:rPr lang="en-US" dirty="0" err="1"/>
              <a:t>acteurs</a:t>
            </a:r>
            <a:r>
              <a:rPr lang="en-US" dirty="0"/>
              <a:t>  (IF, EPNFD, </a:t>
            </a:r>
            <a:r>
              <a:rPr lang="en-US" dirty="0" err="1"/>
              <a:t>régies</a:t>
            </a:r>
            <a:r>
              <a:rPr lang="en-US" dirty="0"/>
              <a:t> </a:t>
            </a:r>
            <a:r>
              <a:rPr lang="en-US" dirty="0" err="1"/>
              <a:t>financières</a:t>
            </a:r>
            <a:r>
              <a:rPr lang="en-US" dirty="0"/>
              <a:t>, OSC, OBNL, etc.);</a:t>
            </a:r>
          </a:p>
          <a:p>
            <a:r>
              <a:rPr lang="en-US" dirty="0" err="1"/>
              <a:t>Renforcer</a:t>
            </a:r>
            <a:r>
              <a:rPr lang="en-US" dirty="0"/>
              <a:t> la transparence du </a:t>
            </a:r>
            <a:r>
              <a:rPr lang="en-US" dirty="0" err="1"/>
              <a:t>secteur</a:t>
            </a:r>
            <a:r>
              <a:rPr lang="en-US" dirty="0"/>
              <a:t> </a:t>
            </a:r>
            <a:r>
              <a:rPr lang="en-US" dirty="0" err="1"/>
              <a:t>extractif</a:t>
            </a:r>
            <a:r>
              <a:rPr lang="en-US" dirty="0"/>
              <a:t> (ITIE, OSC, </a:t>
            </a:r>
            <a:r>
              <a:rPr lang="en-US" dirty="0" err="1"/>
              <a:t>Gvt</a:t>
            </a:r>
            <a:r>
              <a:rPr lang="en-US" dirty="0"/>
              <a:t>);</a:t>
            </a:r>
          </a:p>
          <a:p>
            <a:r>
              <a:rPr lang="en-US" dirty="0" err="1"/>
              <a:t>Procéder</a:t>
            </a:r>
            <a:r>
              <a:rPr lang="en-US" dirty="0"/>
              <a:t> à </a:t>
            </a:r>
            <a:r>
              <a:rPr lang="en-US" dirty="0" err="1"/>
              <a:t>une</a:t>
            </a:r>
            <a:r>
              <a:rPr lang="en-US" dirty="0"/>
              <a:t> </a:t>
            </a:r>
            <a:r>
              <a:rPr lang="en-US" dirty="0" err="1"/>
              <a:t>évaluation</a:t>
            </a:r>
            <a:r>
              <a:rPr lang="en-US" dirty="0"/>
              <a:t> des FFI au Tchad;</a:t>
            </a:r>
          </a:p>
          <a:p>
            <a:r>
              <a:rPr lang="en-US" dirty="0" err="1"/>
              <a:t>Réviser</a:t>
            </a:r>
            <a:r>
              <a:rPr lang="en-US" dirty="0"/>
              <a:t> et </a:t>
            </a:r>
            <a:r>
              <a:rPr lang="en-US" dirty="0" err="1"/>
              <a:t>adapeter</a:t>
            </a:r>
            <a:r>
              <a:rPr lang="en-US" dirty="0"/>
              <a:t> la </a:t>
            </a:r>
            <a:r>
              <a:rPr lang="en-US" dirty="0" err="1"/>
              <a:t>réglementation</a:t>
            </a:r>
            <a:r>
              <a:rPr lang="en-US" dirty="0"/>
              <a:t> </a:t>
            </a:r>
            <a:r>
              <a:rPr lang="en-US" dirty="0" err="1"/>
              <a:t>nationale</a:t>
            </a:r>
            <a:r>
              <a:rPr lang="en-US" dirty="0"/>
              <a:t> dans les </a:t>
            </a:r>
            <a:r>
              <a:rPr lang="en-US" dirty="0" err="1"/>
              <a:t>domaines</a:t>
            </a:r>
            <a:r>
              <a:rPr lang="en-US" dirty="0"/>
              <a:t> </a:t>
            </a:r>
            <a:r>
              <a:rPr lang="en-US" dirty="0" err="1"/>
              <a:t>jugés</a:t>
            </a:r>
            <a:r>
              <a:rPr lang="en-US" dirty="0"/>
              <a:t> </a:t>
            </a:r>
            <a:r>
              <a:rPr lang="en-US" dirty="0" err="1"/>
              <a:t>vulnérables</a:t>
            </a:r>
            <a:r>
              <a:rPr lang="en-US" dirty="0"/>
              <a:t>;</a:t>
            </a:r>
          </a:p>
          <a:p>
            <a:r>
              <a:rPr lang="en-US" dirty="0" err="1"/>
              <a:t>Renforcer</a:t>
            </a:r>
            <a:r>
              <a:rPr lang="en-US" dirty="0"/>
              <a:t> la </a:t>
            </a:r>
            <a:r>
              <a:rPr lang="en-US" dirty="0" err="1"/>
              <a:t>gouvernance</a:t>
            </a:r>
            <a:r>
              <a:rPr lang="en-US" dirty="0"/>
              <a:t> financière.</a:t>
            </a:r>
          </a:p>
        </p:txBody>
      </p:sp>
    </p:spTree>
    <p:extLst>
      <p:ext uri="{BB962C8B-B14F-4D97-AF65-F5344CB8AC3E}">
        <p14:creationId xmlns:p14="http://schemas.microsoft.com/office/powerpoint/2010/main" val="1963744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Que </a:t>
            </a:r>
            <a:r>
              <a:rPr lang="en-GB" dirty="0" err="1"/>
              <a:t>retenir</a:t>
            </a:r>
            <a:r>
              <a:rPr lang="en-GB" dirty="0"/>
              <a:t> </a:t>
            </a:r>
            <a:r>
              <a:rPr lang="en-GB" dirty="0" err="1"/>
              <a:t>en</a:t>
            </a:r>
            <a:r>
              <a:rPr lang="en-GB" dirty="0"/>
              <a:t> conclusion?</a:t>
            </a:r>
            <a:endParaRPr lang="fr-FR" dirty="0"/>
          </a:p>
        </p:txBody>
      </p:sp>
      <p:sp>
        <p:nvSpPr>
          <p:cNvPr id="4" name="Content Placeholder 3">
            <a:extLst>
              <a:ext uri="{FF2B5EF4-FFF2-40B4-BE49-F238E27FC236}">
                <a16:creationId xmlns:a16="http://schemas.microsoft.com/office/drawing/2014/main" id="{8A008563-DF72-4533-BD75-98879D6E0190}"/>
              </a:ext>
            </a:extLst>
          </p:cNvPr>
          <p:cNvSpPr>
            <a:spLocks noGrp="1"/>
          </p:cNvSpPr>
          <p:nvPr>
            <p:ph idx="1"/>
          </p:nvPr>
        </p:nvSpPr>
        <p:spPr/>
        <p:txBody>
          <a:bodyPr>
            <a:normAutofit/>
          </a:bodyPr>
          <a:lstStyle/>
          <a:p>
            <a:r>
              <a:rPr lang="fr-FR" dirty="0"/>
              <a:t>Les FFI constituent un phénomène mondial avec des conséquences très dommageables pour l’Afrique : retard dans le développement économique, endettement, etc.  ;</a:t>
            </a:r>
          </a:p>
          <a:p>
            <a:r>
              <a:rPr lang="fr-FR" dirty="0"/>
              <a:t>Les FFI font perdre aux Trésors publics d’importantes ressources budgétaires pouvant servir au financement du développement des Etats, mais aussi les obligeant souvent à faire recourt à l’endettement pour financer leurs projets ;</a:t>
            </a:r>
          </a:p>
          <a:p>
            <a:r>
              <a:rPr lang="fr-FR" dirty="0"/>
              <a:t>Le rapport </a:t>
            </a:r>
            <a:r>
              <a:rPr lang="fr-FR" dirty="0" err="1"/>
              <a:t>Mbeki</a:t>
            </a:r>
            <a:r>
              <a:rPr lang="fr-FR" dirty="0"/>
              <a:t> a fait prendre conscience aux Etats africains mais il est l’heure de passer aux actions concrètes, notamment en accélérant la mise en œuvre des recommandations issues de la déclaration de Yaoundé en matière de lutte contre les FFI par une bonne gouvernance financière.</a:t>
            </a:r>
          </a:p>
        </p:txBody>
      </p:sp>
    </p:spTree>
    <p:extLst>
      <p:ext uri="{BB962C8B-B14F-4D97-AF65-F5344CB8AC3E}">
        <p14:creationId xmlns:p14="http://schemas.microsoft.com/office/powerpoint/2010/main" val="95806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BACFF4-75C0-4B0A-8704-86190F163775}"/>
              </a:ext>
            </a:extLst>
          </p:cNvPr>
          <p:cNvSpPr>
            <a:spLocks noGrp="1"/>
          </p:cNvSpPr>
          <p:nvPr>
            <p:ph type="title"/>
          </p:nvPr>
        </p:nvSpPr>
        <p:spPr/>
        <p:txBody>
          <a:bodyPr/>
          <a:lstStyle/>
          <a:p>
            <a:r>
              <a:rPr lang="en-US" dirty="0" err="1"/>
              <a:t>Quelques</a:t>
            </a:r>
            <a:r>
              <a:rPr lang="en-US" dirty="0"/>
              <a:t> sources</a:t>
            </a:r>
          </a:p>
        </p:txBody>
      </p:sp>
      <p:sp>
        <p:nvSpPr>
          <p:cNvPr id="4" name="Content Placeholder 3">
            <a:extLst>
              <a:ext uri="{FF2B5EF4-FFF2-40B4-BE49-F238E27FC236}">
                <a16:creationId xmlns:a16="http://schemas.microsoft.com/office/drawing/2014/main" id="{14ADFA9D-17DF-4A8F-BD47-6A911C7776D9}"/>
              </a:ext>
            </a:extLst>
          </p:cNvPr>
          <p:cNvSpPr>
            <a:spLocks noGrp="1"/>
          </p:cNvSpPr>
          <p:nvPr>
            <p:ph idx="1"/>
          </p:nvPr>
        </p:nvSpPr>
        <p:spPr/>
        <p:txBody>
          <a:bodyPr/>
          <a:lstStyle/>
          <a:p>
            <a:r>
              <a:rPr lang="en-US" dirty="0"/>
              <a:t>UNECA (2015). Flux financiers </a:t>
            </a:r>
            <a:r>
              <a:rPr lang="en-US" dirty="0" err="1"/>
              <a:t>illictes</a:t>
            </a:r>
            <a:r>
              <a:rPr lang="en-US" dirty="0"/>
              <a:t>. Rapport du Groupe de travail de haut </a:t>
            </a:r>
            <a:r>
              <a:rPr lang="en-US" dirty="0" err="1"/>
              <a:t>niveau</a:t>
            </a:r>
            <a:r>
              <a:rPr lang="en-US" dirty="0"/>
              <a:t> sur FFI </a:t>
            </a:r>
            <a:r>
              <a:rPr lang="en-US" dirty="0" err="1"/>
              <a:t>en</a:t>
            </a:r>
            <a:r>
              <a:rPr lang="en-US" dirty="0"/>
              <a:t> provenance </a:t>
            </a:r>
            <a:r>
              <a:rPr lang="en-US" dirty="0" err="1"/>
              <a:t>d’Afrique</a:t>
            </a:r>
            <a:r>
              <a:rPr lang="en-US" dirty="0"/>
              <a:t>.</a:t>
            </a:r>
          </a:p>
          <a:p>
            <a:r>
              <a:rPr lang="en-US" dirty="0"/>
              <a:t>CNUCED (2020). Les flux financiers </a:t>
            </a:r>
            <a:r>
              <a:rPr lang="en-US" dirty="0" err="1"/>
              <a:t>illicites</a:t>
            </a:r>
            <a:r>
              <a:rPr lang="en-US" dirty="0"/>
              <a:t> et le </a:t>
            </a:r>
            <a:r>
              <a:rPr lang="en-US" dirty="0" err="1"/>
              <a:t>développement</a:t>
            </a:r>
            <a:r>
              <a:rPr lang="en-US" dirty="0"/>
              <a:t> durable </a:t>
            </a:r>
            <a:r>
              <a:rPr lang="en-US" dirty="0" err="1"/>
              <a:t>en</a:t>
            </a:r>
            <a:r>
              <a:rPr lang="en-US" dirty="0"/>
              <a:t> Afrique. Rapport 2020</a:t>
            </a:r>
          </a:p>
          <a:p>
            <a:r>
              <a:rPr lang="en-US" dirty="0">
                <a:hlinkClick r:id="rId2"/>
              </a:rPr>
              <a:t>https://www.acbf-pact.org</a:t>
            </a:r>
            <a:endParaRPr lang="en-US" dirty="0"/>
          </a:p>
          <a:p>
            <a:r>
              <a:rPr lang="en-US" dirty="0">
                <a:hlinkClick r:id="rId3"/>
              </a:rPr>
              <a:t>https://www.un.org</a:t>
            </a:r>
            <a:endParaRPr lang="en-US" dirty="0"/>
          </a:p>
          <a:p>
            <a:r>
              <a:rPr lang="en-US" dirty="0">
                <a:hlinkClick r:id="rId4"/>
              </a:rPr>
              <a:t>https://unctad.org</a:t>
            </a:r>
            <a:endParaRPr lang="en-US" dirty="0"/>
          </a:p>
          <a:p>
            <a:r>
              <a:rPr lang="en-US" sz="1800" b="0" i="0" u="none" strike="noStrike" baseline="0" dirty="0">
                <a:solidFill>
                  <a:srgbClr val="000000"/>
                </a:solidFill>
                <a:latin typeface="Arial" panose="020B0604020202020204" pitchFamily="34" charset="0"/>
                <a:hlinkClick r:id="rId5"/>
              </a:rPr>
              <a:t>https://www.cadtm.org</a:t>
            </a:r>
            <a:endParaRPr lang="en-US" sz="1800" b="0" i="0" u="none" strike="noStrike" baseline="0" dirty="0">
              <a:solidFill>
                <a:srgbClr val="000000"/>
              </a:solidFill>
              <a:latin typeface="Arial" panose="020B0604020202020204" pitchFamily="34" charset="0"/>
            </a:endParaRPr>
          </a:p>
          <a:p>
            <a:r>
              <a:rPr lang="en-US" dirty="0">
                <a:solidFill>
                  <a:srgbClr val="000000"/>
                </a:solidFill>
                <a:latin typeface="Arial" panose="020B0604020202020204" pitchFamily="34" charset="0"/>
                <a:hlinkClick r:id="rId6"/>
              </a:rPr>
              <a:t>https://www.equaltimes.org</a:t>
            </a:r>
            <a:endParaRPr lang="en-US" dirty="0">
              <a:solidFill>
                <a:srgbClr val="000000"/>
              </a:solidFill>
              <a:latin typeface="Arial" panose="020B0604020202020204" pitchFamily="34" charset="0"/>
            </a:endParaRPr>
          </a:p>
          <a:p>
            <a:endParaRPr lang="en-US" dirty="0"/>
          </a:p>
        </p:txBody>
      </p:sp>
    </p:spTree>
    <p:extLst>
      <p:ext uri="{BB962C8B-B14F-4D97-AF65-F5344CB8AC3E}">
        <p14:creationId xmlns:p14="http://schemas.microsoft.com/office/powerpoint/2010/main" val="158976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12DE7-04EC-4A2D-8064-F57DCF780B93}"/>
              </a:ext>
            </a:extLst>
          </p:cNvPr>
          <p:cNvSpPr>
            <a:spLocks noGrp="1"/>
          </p:cNvSpPr>
          <p:nvPr>
            <p:ph type="title"/>
          </p:nvPr>
        </p:nvSpPr>
        <p:spPr>
          <a:xfrm>
            <a:off x="2592925" y="624110"/>
            <a:ext cx="8911687" cy="1072610"/>
          </a:xfrm>
        </p:spPr>
        <p:txBody>
          <a:bodyPr/>
          <a:lstStyle/>
          <a:p>
            <a:r>
              <a:rPr lang="en-US" dirty="0"/>
              <a:t>Plan de la </a:t>
            </a:r>
            <a:r>
              <a:rPr lang="en-US" dirty="0" err="1"/>
              <a:t>présentation</a:t>
            </a:r>
            <a:endParaRPr lang="en-US" dirty="0"/>
          </a:p>
        </p:txBody>
      </p:sp>
      <p:sp>
        <p:nvSpPr>
          <p:cNvPr id="3" name="Content Placeholder 2">
            <a:extLst>
              <a:ext uri="{FF2B5EF4-FFF2-40B4-BE49-F238E27FC236}">
                <a16:creationId xmlns:a16="http://schemas.microsoft.com/office/drawing/2014/main" id="{AD5F4428-D9BC-43EF-B638-609673B77FF2}"/>
              </a:ext>
            </a:extLst>
          </p:cNvPr>
          <p:cNvSpPr>
            <a:spLocks noGrp="1"/>
          </p:cNvSpPr>
          <p:nvPr>
            <p:ph idx="1"/>
          </p:nvPr>
        </p:nvSpPr>
        <p:spPr/>
        <p:txBody>
          <a:bodyPr/>
          <a:lstStyle/>
          <a:p>
            <a:pPr>
              <a:lnSpc>
                <a:spcPct val="200000"/>
              </a:lnSpc>
              <a:buFont typeface="+mj-lt"/>
              <a:buAutoNum type="arabicPeriod"/>
            </a:pPr>
            <a:r>
              <a:rPr lang="en-US" dirty="0" err="1"/>
              <a:t>Qu’entend</a:t>
            </a:r>
            <a:r>
              <a:rPr lang="en-US" dirty="0"/>
              <a:t>-on par FFI (Introduction)</a:t>
            </a:r>
          </a:p>
          <a:p>
            <a:pPr>
              <a:lnSpc>
                <a:spcPct val="200000"/>
              </a:lnSpc>
              <a:buFont typeface="+mj-lt"/>
              <a:buAutoNum type="arabicPeriod"/>
            </a:pPr>
            <a:r>
              <a:rPr lang="en-US" dirty="0" err="1"/>
              <a:t>Quelques</a:t>
            </a:r>
            <a:r>
              <a:rPr lang="en-US" dirty="0"/>
              <a:t> sources de FFI</a:t>
            </a:r>
          </a:p>
          <a:p>
            <a:pPr>
              <a:lnSpc>
                <a:spcPct val="200000"/>
              </a:lnSpc>
              <a:buFont typeface="+mj-lt"/>
              <a:buAutoNum type="arabicPeriod"/>
            </a:pPr>
            <a:r>
              <a:rPr lang="en-US" dirty="0"/>
              <a:t>FFI </a:t>
            </a:r>
            <a:r>
              <a:rPr lang="en-US" dirty="0" err="1"/>
              <a:t>en</a:t>
            </a:r>
            <a:r>
              <a:rPr lang="en-US" dirty="0"/>
              <a:t> provenance de </a:t>
            </a:r>
            <a:r>
              <a:rPr lang="en-US" dirty="0" err="1"/>
              <a:t>l’Afrique</a:t>
            </a:r>
            <a:r>
              <a:rPr lang="en-US" dirty="0"/>
              <a:t> </a:t>
            </a:r>
            <a:r>
              <a:rPr lang="en-US" dirty="0" err="1"/>
              <a:t>en</a:t>
            </a:r>
            <a:r>
              <a:rPr lang="en-US" dirty="0"/>
              <a:t> </a:t>
            </a:r>
            <a:r>
              <a:rPr lang="en-US" dirty="0" err="1"/>
              <a:t>quelques</a:t>
            </a:r>
            <a:r>
              <a:rPr lang="en-US" dirty="0"/>
              <a:t> chiffres</a:t>
            </a:r>
          </a:p>
          <a:p>
            <a:pPr>
              <a:lnSpc>
                <a:spcPct val="200000"/>
              </a:lnSpc>
              <a:buFont typeface="+mj-lt"/>
              <a:buAutoNum type="arabicPeriod"/>
            </a:pPr>
            <a:r>
              <a:rPr lang="en-US" dirty="0"/>
              <a:t>Que faire pour limiter les FFI au Tchad?</a:t>
            </a:r>
          </a:p>
          <a:p>
            <a:pPr>
              <a:lnSpc>
                <a:spcPct val="200000"/>
              </a:lnSpc>
              <a:buFont typeface="+mj-lt"/>
              <a:buAutoNum type="arabicPeriod"/>
            </a:pPr>
            <a:r>
              <a:rPr lang="en-US" dirty="0"/>
              <a:t>Que </a:t>
            </a:r>
            <a:r>
              <a:rPr lang="en-US" dirty="0" err="1"/>
              <a:t>retenir</a:t>
            </a:r>
            <a:r>
              <a:rPr lang="en-US" dirty="0"/>
              <a:t> </a:t>
            </a:r>
            <a:r>
              <a:rPr lang="en-US" dirty="0" err="1"/>
              <a:t>en</a:t>
            </a:r>
            <a:r>
              <a:rPr lang="en-US" dirty="0"/>
              <a:t> conclusion?</a:t>
            </a:r>
          </a:p>
        </p:txBody>
      </p:sp>
    </p:spTree>
    <p:extLst>
      <p:ext uri="{BB962C8B-B14F-4D97-AF65-F5344CB8AC3E}">
        <p14:creationId xmlns:p14="http://schemas.microsoft.com/office/powerpoint/2010/main" val="368121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DA09F3-CE54-4028-8A40-080A94E2E58F}"/>
              </a:ext>
            </a:extLst>
          </p:cNvPr>
          <p:cNvPicPr>
            <a:picLocks noChangeAspect="1"/>
          </p:cNvPicPr>
          <p:nvPr/>
        </p:nvPicPr>
        <p:blipFill>
          <a:blip r:embed="rId2"/>
          <a:stretch>
            <a:fillRect/>
          </a:stretch>
        </p:blipFill>
        <p:spPr>
          <a:xfrm>
            <a:off x="1918836" y="3712794"/>
            <a:ext cx="670376" cy="947039"/>
          </a:xfrm>
          <a:prstGeom prst="rect">
            <a:avLst/>
          </a:prstGeom>
        </p:spPr>
      </p:pic>
      <p:sp>
        <p:nvSpPr>
          <p:cNvPr id="2" name="Titre 1"/>
          <p:cNvSpPr>
            <a:spLocks noGrp="1"/>
          </p:cNvSpPr>
          <p:nvPr>
            <p:ph type="title"/>
          </p:nvPr>
        </p:nvSpPr>
        <p:spPr/>
        <p:txBody>
          <a:bodyPr/>
          <a:lstStyle/>
          <a:p>
            <a:r>
              <a:rPr lang="fr-FR" dirty="0"/>
              <a:t>Qu’entend-on par FFI</a:t>
            </a:r>
          </a:p>
        </p:txBody>
      </p:sp>
      <p:sp>
        <p:nvSpPr>
          <p:cNvPr id="3" name="Espace réservé du contenu 2"/>
          <p:cNvSpPr>
            <a:spLocks noGrp="1"/>
          </p:cNvSpPr>
          <p:nvPr>
            <p:ph idx="1"/>
          </p:nvPr>
        </p:nvSpPr>
        <p:spPr>
          <a:xfrm>
            <a:off x="2589212" y="1682151"/>
            <a:ext cx="8915400" cy="4229071"/>
          </a:xfrm>
        </p:spPr>
        <p:txBody>
          <a:bodyPr>
            <a:normAutofit fontScale="92500" lnSpcReduction="10000"/>
          </a:bodyPr>
          <a:lstStyle/>
          <a:p>
            <a:pPr marL="0" indent="0">
              <a:buNone/>
            </a:pPr>
            <a:r>
              <a:rPr lang="fr-FR" b="1" dirty="0">
                <a:solidFill>
                  <a:srgbClr val="FF0000"/>
                </a:solidFill>
              </a:rPr>
              <a:t>Contexte</a:t>
            </a:r>
          </a:p>
          <a:p>
            <a:r>
              <a:rPr lang="fr-FR" dirty="0"/>
              <a:t>FFI : phénomène mondial ayant d’importants impacts sur la gouvernance et le développement économique du continent africain</a:t>
            </a:r>
          </a:p>
          <a:p>
            <a:r>
              <a:rPr lang="fr-FR" dirty="0"/>
              <a:t>FFI : échec dans l’atteinte des OMD en 2015, mais aussi menace importante pour l’atteinte des ODD de l’agenda 2030 sur le développement durable et l’agenda 2063 de l’UA.</a:t>
            </a:r>
          </a:p>
          <a:p>
            <a:r>
              <a:rPr lang="fr-FR" dirty="0"/>
              <a:t>Le Rapport sur les FFI en provenance de l’Afrique du Groupe de haut niveau de l’UA a fait prendre conscience sur la nécessité de lutter efficacement contre ce phénomène.</a:t>
            </a:r>
          </a:p>
          <a:p>
            <a:pPr marL="0" indent="0">
              <a:buNone/>
            </a:pPr>
            <a:r>
              <a:rPr lang="fr-FR" b="1" dirty="0">
                <a:solidFill>
                  <a:srgbClr val="FF0000"/>
                </a:solidFill>
              </a:rPr>
              <a:t>Définition</a:t>
            </a:r>
          </a:p>
          <a:p>
            <a:r>
              <a:rPr lang="fr-FR" dirty="0"/>
              <a:t>Transferts frontaliers d’argent ou d’avoirs liés à une quelconque activité illégale.</a:t>
            </a:r>
          </a:p>
          <a:p>
            <a:r>
              <a:rPr lang="fr-FR" dirty="0"/>
              <a:t>Trois principaux éléments contribuent à déterminer si des fonds ou avoirs, objet des transferts aux frontières sont les FFI : leur source, la nature des transferts effectués, leur emploi.</a:t>
            </a:r>
          </a:p>
        </p:txBody>
      </p:sp>
    </p:spTree>
    <p:extLst>
      <p:ext uri="{BB962C8B-B14F-4D97-AF65-F5344CB8AC3E}">
        <p14:creationId xmlns:p14="http://schemas.microsoft.com/office/powerpoint/2010/main" val="1227344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a:t>Quelques</a:t>
            </a:r>
            <a:r>
              <a:rPr lang="en-GB" dirty="0"/>
              <a:t> sources de FFI</a:t>
            </a:r>
            <a:endParaRPr lang="fr-FR" dirty="0"/>
          </a:p>
        </p:txBody>
      </p:sp>
      <p:sp>
        <p:nvSpPr>
          <p:cNvPr id="3" name="Espace réservé du contenu 2"/>
          <p:cNvSpPr>
            <a:spLocks noGrp="1"/>
          </p:cNvSpPr>
          <p:nvPr>
            <p:ph idx="1"/>
          </p:nvPr>
        </p:nvSpPr>
        <p:spPr/>
        <p:txBody>
          <a:bodyPr/>
          <a:lstStyle/>
          <a:p>
            <a:r>
              <a:rPr lang="fr-FR" b="1" dirty="0"/>
              <a:t>Pratiques fiscales et commerciales</a:t>
            </a:r>
          </a:p>
          <a:p>
            <a:endParaRPr lang="fr-FR" dirty="0"/>
          </a:p>
          <a:p>
            <a:r>
              <a:rPr lang="fr-FR" b="1" dirty="0"/>
              <a:t>Marchés illégaux</a:t>
            </a:r>
          </a:p>
          <a:p>
            <a:endParaRPr lang="fr-FR" dirty="0"/>
          </a:p>
          <a:p>
            <a:r>
              <a:rPr lang="fr-FR" b="1" dirty="0"/>
              <a:t>Corruption</a:t>
            </a:r>
          </a:p>
          <a:p>
            <a:endParaRPr lang="fr-FR" dirty="0"/>
          </a:p>
          <a:p>
            <a:r>
              <a:rPr lang="fr-FR" b="1" dirty="0"/>
              <a:t>Activités relevant du vol et financement de la criminalité et du terrorisme</a:t>
            </a:r>
          </a:p>
        </p:txBody>
      </p:sp>
    </p:spTree>
    <p:extLst>
      <p:ext uri="{BB962C8B-B14F-4D97-AF65-F5344CB8AC3E}">
        <p14:creationId xmlns:p14="http://schemas.microsoft.com/office/powerpoint/2010/main" val="183399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a:t>Quelques</a:t>
            </a:r>
            <a:r>
              <a:rPr lang="en-GB" dirty="0"/>
              <a:t> sources de FFI (suite et fin)</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a:t>Au Tchad de manière spécifique:</a:t>
            </a:r>
          </a:p>
          <a:p>
            <a:pPr marL="0" indent="0">
              <a:buNone/>
            </a:pPr>
            <a:r>
              <a:rPr lang="fr-FR" sz="1800" dirty="0"/>
              <a:t>Transactions illicites dans l’immobilier, </a:t>
            </a:r>
          </a:p>
          <a:p>
            <a:pPr marL="0" indent="0">
              <a:buNone/>
            </a:pPr>
            <a:r>
              <a:rPr lang="fr-FR" sz="1800" dirty="0"/>
              <a:t>Transfert de fonds à l’étranger avec utilisation des prête-noms, </a:t>
            </a:r>
          </a:p>
          <a:p>
            <a:pPr marL="0" indent="0">
              <a:buNone/>
            </a:pPr>
            <a:r>
              <a:rPr lang="fr-FR" sz="1800" dirty="0"/>
              <a:t>prise de participation dans les grandes entreprises nationales et étrangères,</a:t>
            </a:r>
          </a:p>
          <a:p>
            <a:pPr marL="0" indent="0">
              <a:buNone/>
            </a:pPr>
            <a:r>
              <a:rPr lang="fr-FR" sz="1800" dirty="0"/>
              <a:t>acquisition des devises de référence et leur déplacement physique et transfrontalier, </a:t>
            </a:r>
          </a:p>
          <a:p>
            <a:pPr marL="0" indent="0">
              <a:buNone/>
            </a:pPr>
            <a:r>
              <a:rPr lang="fr-FR" sz="1800" dirty="0"/>
              <a:t>placement dans les paradis fiscaux, </a:t>
            </a:r>
          </a:p>
          <a:p>
            <a:pPr marL="0" indent="0">
              <a:buNone/>
            </a:pPr>
            <a:r>
              <a:rPr lang="fr-FR" sz="1800" dirty="0"/>
              <a:t>change informel de monnaie, </a:t>
            </a:r>
          </a:p>
          <a:p>
            <a:pPr marL="0" indent="0">
              <a:buNone/>
            </a:pPr>
            <a:r>
              <a:rPr lang="fr-FR" sz="1800" dirty="0"/>
              <a:t>échange illicite des objets de valeurs ( bijoux et pierres précieuses), </a:t>
            </a:r>
          </a:p>
          <a:p>
            <a:pPr marL="0" indent="0">
              <a:buNone/>
            </a:pPr>
            <a:r>
              <a:rPr lang="fr-FR" sz="1800" dirty="0"/>
              <a:t>financement illicite de certains OBNL, </a:t>
            </a:r>
          </a:p>
          <a:p>
            <a:pPr marL="0" indent="0">
              <a:buNone/>
            </a:pPr>
            <a:r>
              <a:rPr lang="fr-FR" sz="1800" dirty="0"/>
              <a:t>Trafic d’êtres humains et de drogue.</a:t>
            </a:r>
            <a:endParaRPr lang="fr-FR" b="1" dirty="0"/>
          </a:p>
        </p:txBody>
      </p:sp>
    </p:spTree>
    <p:extLst>
      <p:ext uri="{BB962C8B-B14F-4D97-AF65-F5344CB8AC3E}">
        <p14:creationId xmlns:p14="http://schemas.microsoft.com/office/powerpoint/2010/main" val="7153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FFI </a:t>
            </a:r>
            <a:r>
              <a:rPr lang="en-GB" dirty="0" err="1"/>
              <a:t>en</a:t>
            </a:r>
            <a:r>
              <a:rPr lang="en-GB" dirty="0"/>
              <a:t> provenance de </a:t>
            </a:r>
            <a:r>
              <a:rPr lang="en-GB" dirty="0" err="1"/>
              <a:t>l’Afrique</a:t>
            </a:r>
            <a:r>
              <a:rPr lang="en-GB" dirty="0"/>
              <a:t>: </a:t>
            </a:r>
            <a:r>
              <a:rPr lang="en-GB" dirty="0" err="1"/>
              <a:t>quelques</a:t>
            </a:r>
            <a:r>
              <a:rPr lang="en-GB" dirty="0"/>
              <a:t> chiffres</a:t>
            </a:r>
            <a:endParaRPr lang="fr-FR" dirty="0"/>
          </a:p>
        </p:txBody>
      </p:sp>
      <p:sp>
        <p:nvSpPr>
          <p:cNvPr id="3" name="Espace réservé du contenu 2"/>
          <p:cNvSpPr>
            <a:spLocks noGrp="1"/>
          </p:cNvSpPr>
          <p:nvPr>
            <p:ph idx="1"/>
          </p:nvPr>
        </p:nvSpPr>
        <p:spPr/>
        <p:txBody>
          <a:bodyPr/>
          <a:lstStyle/>
          <a:p>
            <a:r>
              <a:rPr lang="en-US" sz="1800" b="0" i="0" u="none" strike="noStrike" baseline="0" dirty="0" err="1">
                <a:latin typeface="DIN-Light"/>
              </a:rPr>
              <a:t>Selon</a:t>
            </a:r>
            <a:r>
              <a:rPr lang="en-US" sz="1800" b="0" i="0" u="none" strike="noStrike" baseline="0" dirty="0">
                <a:latin typeface="DIN-Light"/>
              </a:rPr>
              <a:t> Kar et Cartwright-Smith (2010) cite par le Rapport Mbeki (2015), </a:t>
            </a:r>
            <a:r>
              <a:rPr lang="en-US" sz="1800" b="1" i="0" u="none" strike="noStrike" baseline="0" dirty="0" err="1">
                <a:solidFill>
                  <a:srgbClr val="FF0000"/>
                </a:solidFill>
                <a:latin typeface="DIN-Light"/>
              </a:rPr>
              <a:t>l’Afrique</a:t>
            </a:r>
            <a:r>
              <a:rPr lang="en-US" sz="1800" b="1" i="0" u="none" strike="noStrike" baseline="0" dirty="0">
                <a:solidFill>
                  <a:srgbClr val="FF0000"/>
                </a:solidFill>
                <a:latin typeface="DIN-Light"/>
              </a:rPr>
              <a:t> </a:t>
            </a:r>
            <a:r>
              <a:rPr lang="en-US" sz="1800" b="1" i="0" u="none" strike="noStrike" baseline="0" dirty="0" err="1">
                <a:solidFill>
                  <a:srgbClr val="FF0000"/>
                </a:solidFill>
                <a:latin typeface="DIN-Light"/>
              </a:rPr>
              <a:t>aurait</a:t>
            </a:r>
            <a:r>
              <a:rPr lang="en-US" sz="1800" b="1" i="0" u="none" strike="noStrike" baseline="0" dirty="0">
                <a:solidFill>
                  <a:srgbClr val="FF0000"/>
                </a:solidFill>
                <a:latin typeface="DIN-Light"/>
              </a:rPr>
              <a:t> perdu 854 milliards de dollars </a:t>
            </a:r>
            <a:r>
              <a:rPr lang="en-US" sz="1800" b="0" i="0" u="none" strike="noStrike" baseline="0" dirty="0">
                <a:latin typeface="DIN-Light"/>
              </a:rPr>
              <a:t>du fait de FFI entre 1970 et 2008, </a:t>
            </a:r>
            <a:r>
              <a:rPr lang="en-US" sz="1800" b="0" i="0" u="none" strike="noStrike" baseline="0" dirty="0" err="1">
                <a:latin typeface="DIN-Light"/>
              </a:rPr>
              <a:t>soit</a:t>
            </a:r>
            <a:r>
              <a:rPr lang="en-US" sz="1800" b="0" i="0" u="none" strike="noStrike" baseline="0" dirty="0">
                <a:latin typeface="DIN-Light"/>
              </a:rPr>
              <a:t> </a:t>
            </a:r>
            <a:r>
              <a:rPr lang="en-US" sz="1800" b="0" i="0" u="none" strike="noStrike" baseline="0" dirty="0" err="1">
                <a:latin typeface="DIN-Light"/>
              </a:rPr>
              <a:t>une</a:t>
            </a:r>
            <a:r>
              <a:rPr lang="en-US" sz="1800" b="0" i="0" u="none" strike="noStrike" baseline="0" dirty="0">
                <a:latin typeface="DIN-Light"/>
              </a:rPr>
              <a:t> </a:t>
            </a:r>
            <a:r>
              <a:rPr lang="en-US" sz="1800" b="0" i="0" u="none" strike="noStrike" baseline="0" dirty="0" err="1">
                <a:latin typeface="DIN-Light"/>
              </a:rPr>
              <a:t>moyenne</a:t>
            </a:r>
            <a:r>
              <a:rPr lang="en-US" sz="1800" b="0" i="0" u="none" strike="noStrike" baseline="0" dirty="0">
                <a:latin typeface="DIN-Light"/>
              </a:rPr>
              <a:t> de 22 milliards de dollars environ par an.</a:t>
            </a:r>
          </a:p>
          <a:p>
            <a:endParaRPr lang="en-US" sz="1800" b="0" i="0" u="none" strike="noStrike" baseline="0" dirty="0">
              <a:latin typeface="DIN-Light"/>
            </a:endParaRPr>
          </a:p>
          <a:p>
            <a:r>
              <a:rPr lang="en-US" sz="1800" b="0" i="0" u="none" strike="noStrike" baseline="0" dirty="0" err="1">
                <a:solidFill>
                  <a:schemeClr val="accent3"/>
                </a:solidFill>
                <a:latin typeface="DIN-Light"/>
              </a:rPr>
              <a:t>C’est</a:t>
            </a:r>
            <a:r>
              <a:rPr lang="en-US" sz="1800" b="0" i="0" u="none" strike="noStrike" baseline="0" dirty="0">
                <a:solidFill>
                  <a:schemeClr val="accent3"/>
                </a:solidFill>
                <a:latin typeface="DIN-Light"/>
              </a:rPr>
              <a:t> un </a:t>
            </a:r>
            <a:r>
              <a:rPr lang="en-US" sz="1800" b="0" i="0" u="none" strike="noStrike" baseline="0" dirty="0" err="1">
                <a:solidFill>
                  <a:schemeClr val="accent3"/>
                </a:solidFill>
                <a:latin typeface="DIN-Light"/>
              </a:rPr>
              <a:t>phénomène</a:t>
            </a:r>
            <a:r>
              <a:rPr lang="en-US" sz="1800" b="0" i="0" u="none" strike="noStrike" baseline="0" dirty="0">
                <a:solidFill>
                  <a:schemeClr val="accent3"/>
                </a:solidFill>
                <a:latin typeface="DIN-Light"/>
              </a:rPr>
              <a:t> qui </a:t>
            </a:r>
            <a:r>
              <a:rPr lang="en-US" sz="1800" b="0" i="0" u="none" strike="noStrike" baseline="0" dirty="0" err="1">
                <a:solidFill>
                  <a:schemeClr val="accent3"/>
                </a:solidFill>
                <a:latin typeface="DIN-Light"/>
              </a:rPr>
              <a:t>s’a</a:t>
            </a:r>
            <a:r>
              <a:rPr lang="en-US" dirty="0" err="1">
                <a:solidFill>
                  <a:schemeClr val="accent3"/>
                </a:solidFill>
                <a:latin typeface="DIN-Light"/>
              </a:rPr>
              <a:t>ccentue</a:t>
            </a:r>
            <a:r>
              <a:rPr lang="en-US" dirty="0">
                <a:solidFill>
                  <a:schemeClr val="accent3"/>
                </a:solidFill>
                <a:latin typeface="DIN-Light"/>
              </a:rPr>
              <a:t> au fil du temps: environ 9 milliards de dollars par an de 1970 à 1999, et 50 milliards de dollars par an entre 2000 et 2008.  </a:t>
            </a:r>
            <a:r>
              <a:rPr lang="en-US" dirty="0" err="1">
                <a:solidFill>
                  <a:schemeClr val="accent3"/>
                </a:solidFill>
                <a:latin typeface="DIN-Light"/>
              </a:rPr>
              <a:t>L’Afrique</a:t>
            </a:r>
            <a:r>
              <a:rPr lang="en-US" dirty="0">
                <a:solidFill>
                  <a:schemeClr val="accent3"/>
                </a:solidFill>
                <a:latin typeface="DIN-Light"/>
              </a:rPr>
              <a:t> Centrale </a:t>
            </a:r>
            <a:r>
              <a:rPr lang="en-US" dirty="0" err="1">
                <a:solidFill>
                  <a:schemeClr val="accent3"/>
                </a:solidFill>
                <a:latin typeface="DIN-Light"/>
              </a:rPr>
              <a:t>concentre</a:t>
            </a:r>
            <a:r>
              <a:rPr lang="en-US" dirty="0">
                <a:solidFill>
                  <a:schemeClr val="accent3"/>
                </a:solidFill>
                <a:latin typeface="DIN-Light"/>
              </a:rPr>
              <a:t> 10% des FFI </a:t>
            </a:r>
            <a:r>
              <a:rPr lang="en-US" dirty="0" err="1">
                <a:solidFill>
                  <a:schemeClr val="accent3"/>
                </a:solidFill>
                <a:latin typeface="DIN-Light"/>
              </a:rPr>
              <a:t>cumulés</a:t>
            </a:r>
            <a:r>
              <a:rPr lang="en-US" dirty="0">
                <a:solidFill>
                  <a:schemeClr val="accent3"/>
                </a:solidFill>
                <a:latin typeface="DIN-Light"/>
              </a:rPr>
              <a:t> </a:t>
            </a:r>
            <a:r>
              <a:rPr lang="en-US" dirty="0" err="1">
                <a:solidFill>
                  <a:schemeClr val="accent3"/>
                </a:solidFill>
                <a:latin typeface="DIN-Light"/>
              </a:rPr>
              <a:t>en</a:t>
            </a:r>
            <a:r>
              <a:rPr lang="en-US" dirty="0">
                <a:solidFill>
                  <a:schemeClr val="accent3"/>
                </a:solidFill>
                <a:latin typeface="DIN-Light"/>
              </a:rPr>
              <a:t> provenance de </a:t>
            </a:r>
            <a:r>
              <a:rPr lang="en-US" dirty="0" err="1">
                <a:solidFill>
                  <a:schemeClr val="accent3"/>
                </a:solidFill>
                <a:latin typeface="DIN-Light"/>
              </a:rPr>
              <a:t>l’Afrique</a:t>
            </a:r>
            <a:r>
              <a:rPr lang="en-US" dirty="0">
                <a:solidFill>
                  <a:schemeClr val="accent3"/>
                </a:solidFill>
                <a:latin typeface="DIN-Light"/>
              </a:rPr>
              <a:t>.</a:t>
            </a:r>
          </a:p>
          <a:p>
            <a:endParaRPr lang="en-US" sz="1800" b="0" i="0" u="none" strike="noStrike" baseline="0" dirty="0">
              <a:solidFill>
                <a:schemeClr val="accent3"/>
              </a:solidFill>
              <a:latin typeface="DIN-Light"/>
            </a:endParaRPr>
          </a:p>
          <a:p>
            <a:r>
              <a:rPr lang="en-US" dirty="0">
                <a:latin typeface="DIN-Light"/>
              </a:rPr>
              <a:t>Il </a:t>
            </a:r>
            <a:r>
              <a:rPr lang="en-US" dirty="0" err="1">
                <a:latin typeface="DIN-Light"/>
              </a:rPr>
              <a:t>est</a:t>
            </a:r>
            <a:r>
              <a:rPr lang="en-US" dirty="0">
                <a:latin typeface="DIN-Light"/>
              </a:rPr>
              <a:t> </a:t>
            </a:r>
            <a:r>
              <a:rPr lang="en-US" dirty="0" err="1">
                <a:latin typeface="DIN-Light"/>
              </a:rPr>
              <a:t>établi</a:t>
            </a:r>
            <a:r>
              <a:rPr lang="en-US" dirty="0">
                <a:latin typeface="DIN-Light"/>
              </a:rPr>
              <a:t> </a:t>
            </a:r>
            <a:r>
              <a:rPr lang="en-US" dirty="0" err="1">
                <a:latin typeface="DIN-Light"/>
              </a:rPr>
              <a:t>qu’il</a:t>
            </a:r>
            <a:r>
              <a:rPr lang="en-US" dirty="0">
                <a:latin typeface="DIN-Light"/>
              </a:rPr>
              <a:t> </a:t>
            </a:r>
            <a:r>
              <a:rPr lang="en-US" dirty="0" err="1">
                <a:latin typeface="DIN-Light"/>
              </a:rPr>
              <a:t>suffisait</a:t>
            </a:r>
            <a:r>
              <a:rPr lang="en-US" dirty="0">
                <a:latin typeface="DIN-Light"/>
              </a:rPr>
              <a:t> de 279 milliards de dollars pour </a:t>
            </a:r>
            <a:r>
              <a:rPr lang="en-US" dirty="0" err="1">
                <a:latin typeface="DIN-Light"/>
              </a:rPr>
              <a:t>couvrir</a:t>
            </a:r>
            <a:r>
              <a:rPr lang="en-US" dirty="0">
                <a:latin typeface="DIN-Light"/>
              </a:rPr>
              <a:t> </a:t>
            </a:r>
            <a:r>
              <a:rPr lang="en-US" dirty="0" err="1">
                <a:latin typeface="DIN-Light"/>
              </a:rPr>
              <a:t>intégralement</a:t>
            </a:r>
            <a:r>
              <a:rPr lang="en-US" dirty="0">
                <a:latin typeface="DIN-Light"/>
              </a:rPr>
              <a:t> la </a:t>
            </a:r>
            <a:r>
              <a:rPr lang="en-US" dirty="0" err="1">
                <a:latin typeface="DIN-Light"/>
              </a:rPr>
              <a:t>dette</a:t>
            </a:r>
            <a:r>
              <a:rPr lang="en-US" dirty="0">
                <a:latin typeface="DIN-Light"/>
              </a:rPr>
              <a:t> </a:t>
            </a:r>
            <a:r>
              <a:rPr lang="en-US" dirty="0" err="1">
                <a:latin typeface="DIN-Light"/>
              </a:rPr>
              <a:t>extérieure</a:t>
            </a:r>
            <a:r>
              <a:rPr lang="en-US" dirty="0">
                <a:latin typeface="DIN-Light"/>
              </a:rPr>
              <a:t> du continent </a:t>
            </a:r>
            <a:r>
              <a:rPr lang="en-US" dirty="0" err="1">
                <a:latin typeface="DIN-Light"/>
              </a:rPr>
              <a:t>africain</a:t>
            </a:r>
            <a:r>
              <a:rPr lang="en-US" dirty="0">
                <a:latin typeface="DIN-Light"/>
              </a:rPr>
              <a:t> </a:t>
            </a:r>
            <a:r>
              <a:rPr lang="en-US" dirty="0" err="1">
                <a:latin typeface="DIN-Light"/>
              </a:rPr>
              <a:t>en</a:t>
            </a:r>
            <a:r>
              <a:rPr lang="en-US" dirty="0">
                <a:latin typeface="DIN-Light"/>
              </a:rPr>
              <a:t> 2008, </a:t>
            </a:r>
            <a:r>
              <a:rPr lang="en-US" dirty="0" err="1">
                <a:latin typeface="DIN-Light"/>
              </a:rPr>
              <a:t>soit</a:t>
            </a:r>
            <a:r>
              <a:rPr lang="en-US" dirty="0">
                <a:latin typeface="DIN-Light"/>
              </a:rPr>
              <a:t> le tiers des </a:t>
            </a:r>
            <a:r>
              <a:rPr lang="en-US" dirty="0" err="1">
                <a:latin typeface="DIN-Light"/>
              </a:rPr>
              <a:t>pertes</a:t>
            </a:r>
            <a:r>
              <a:rPr lang="en-US" dirty="0">
                <a:latin typeface="DIN-Light"/>
              </a:rPr>
              <a:t> dues aux FFI.</a:t>
            </a:r>
          </a:p>
          <a:p>
            <a:endParaRPr lang="fr-FR" dirty="0"/>
          </a:p>
        </p:txBody>
      </p:sp>
    </p:spTree>
    <p:extLst>
      <p:ext uri="{BB962C8B-B14F-4D97-AF65-F5344CB8AC3E}">
        <p14:creationId xmlns:p14="http://schemas.microsoft.com/office/powerpoint/2010/main" val="242930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FFI </a:t>
            </a:r>
            <a:r>
              <a:rPr lang="en-GB" dirty="0" err="1"/>
              <a:t>en</a:t>
            </a:r>
            <a:r>
              <a:rPr lang="en-GB" dirty="0"/>
              <a:t> provenance de </a:t>
            </a:r>
            <a:r>
              <a:rPr lang="en-GB" dirty="0" err="1"/>
              <a:t>l’Afrique</a:t>
            </a:r>
            <a:r>
              <a:rPr lang="en-GB" dirty="0"/>
              <a:t>: </a:t>
            </a:r>
            <a:r>
              <a:rPr lang="en-GB" dirty="0" err="1"/>
              <a:t>quelques</a:t>
            </a:r>
            <a:r>
              <a:rPr lang="en-GB" dirty="0"/>
              <a:t> chiffres (suite)</a:t>
            </a:r>
            <a:endParaRPr lang="fr-FR" dirty="0"/>
          </a:p>
        </p:txBody>
      </p:sp>
      <p:sp>
        <p:nvSpPr>
          <p:cNvPr id="3" name="Espace réservé du contenu 2"/>
          <p:cNvSpPr>
            <a:spLocks noGrp="1"/>
          </p:cNvSpPr>
          <p:nvPr>
            <p:ph idx="1"/>
          </p:nvPr>
        </p:nvSpPr>
        <p:spPr/>
        <p:txBody>
          <a:bodyPr/>
          <a:lstStyle/>
          <a:p>
            <a:r>
              <a:rPr lang="fr-FR" dirty="0"/>
              <a:t>FFI liés à l’exportation des ressources extractives primaires estimés: à 40 milliards de dollars en 2015 et à environ 278 milliards de dollars entre 2000 et 2015 ;</a:t>
            </a:r>
          </a:p>
          <a:p>
            <a:r>
              <a:rPr lang="fr-FR" dirty="0"/>
              <a:t>Sous-facturation des exportations de ressources extractives représente en moyenne 16% de la valeur des exportations desdits produits ;</a:t>
            </a:r>
          </a:p>
          <a:p>
            <a:r>
              <a:rPr lang="fr-FR" dirty="0"/>
              <a:t>FFI liés à la fausse facturation et d’autres transactions de la </a:t>
            </a:r>
            <a:r>
              <a:rPr lang="fr-FR" dirty="0" err="1"/>
              <a:t>BdP</a:t>
            </a:r>
            <a:r>
              <a:rPr lang="fr-FR" dirty="0"/>
              <a:t> estimés: à 88,6 milliards de dollars en moyenne entre 2013-2015, et à un montant cumulé de 836 milliards de dollars entre 2000 et 2015;</a:t>
            </a:r>
          </a:p>
          <a:p>
            <a:r>
              <a:rPr lang="fr-FR" dirty="0"/>
              <a:t>La dette extérieure sur le continent africain est estimée à 770 milliards de dollars en 2018;</a:t>
            </a:r>
          </a:p>
        </p:txBody>
      </p:sp>
    </p:spTree>
    <p:extLst>
      <p:ext uri="{BB962C8B-B14F-4D97-AF65-F5344CB8AC3E}">
        <p14:creationId xmlns:p14="http://schemas.microsoft.com/office/powerpoint/2010/main" val="219336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FFI </a:t>
            </a:r>
            <a:r>
              <a:rPr lang="en-GB" dirty="0" err="1"/>
              <a:t>en</a:t>
            </a:r>
            <a:r>
              <a:rPr lang="en-GB" dirty="0"/>
              <a:t> provenance de </a:t>
            </a:r>
            <a:r>
              <a:rPr lang="en-GB" dirty="0" err="1"/>
              <a:t>l’Afrique</a:t>
            </a:r>
            <a:r>
              <a:rPr lang="en-GB" dirty="0"/>
              <a:t>: </a:t>
            </a:r>
            <a:r>
              <a:rPr lang="en-GB" dirty="0" err="1"/>
              <a:t>quelques</a:t>
            </a:r>
            <a:r>
              <a:rPr lang="en-GB" dirty="0"/>
              <a:t> chiffres (suite)</a:t>
            </a:r>
            <a:endParaRPr lang="fr-FR" dirty="0"/>
          </a:p>
        </p:txBody>
      </p:sp>
      <p:sp>
        <p:nvSpPr>
          <p:cNvPr id="3" name="Espace réservé du contenu 2"/>
          <p:cNvSpPr>
            <a:spLocks noGrp="1"/>
          </p:cNvSpPr>
          <p:nvPr>
            <p:ph idx="1"/>
          </p:nvPr>
        </p:nvSpPr>
        <p:spPr/>
        <p:txBody>
          <a:bodyPr/>
          <a:lstStyle/>
          <a:p>
            <a:r>
              <a:rPr lang="fr-FR" dirty="0"/>
              <a:t>Selon une étude réalisée en 2013 (</a:t>
            </a:r>
            <a:r>
              <a:rPr lang="fr-FR" dirty="0" err="1"/>
              <a:t>O’Hare</a:t>
            </a:r>
            <a:r>
              <a:rPr lang="fr-FR" dirty="0"/>
              <a:t> et al.) sur l’impact potentiel des FFI sur la mortalité des enfants de moins de 5 ans dans 34 pays africains, cité par le rapport </a:t>
            </a:r>
            <a:r>
              <a:rPr lang="fr-FR" dirty="0" err="1"/>
              <a:t>Mbeki</a:t>
            </a:r>
            <a:r>
              <a:rPr lang="fr-FR" dirty="0"/>
              <a:t>, les FFI représentent 20% du PIB du Tchad pour une moyenne de 7% du PIB. Le Tchad est le deuxième pays après le Congo (25% du PIB) – la moyenne tombe à 6% du PIB pour les 32 pays hors Tchad et Congo;</a:t>
            </a:r>
          </a:p>
          <a:p>
            <a:r>
              <a:rPr lang="fr-FR" dirty="0"/>
              <a:t>Par exemple, cette étude a démontré qu’à ce rythme, le Tchad atteindra le cible du taux de mortalité des enfants de moins de 5 ans (67 pour 1000) de l’OMD 4 en  2104 alors qu’en l’absence des FFI, ce cible serait atteint depuis 2012;</a:t>
            </a:r>
          </a:p>
          <a:p>
            <a:r>
              <a:rPr lang="fr-FR" dirty="0"/>
              <a:t>Encours de la dette extérieure rapporté au PIB s’est établi en moyenne annuelle à 16,8% sur la période 2005 à 2015.</a:t>
            </a:r>
          </a:p>
          <a:p>
            <a:endParaRPr lang="fr-FR" dirty="0"/>
          </a:p>
        </p:txBody>
      </p:sp>
    </p:spTree>
    <p:extLst>
      <p:ext uri="{BB962C8B-B14F-4D97-AF65-F5344CB8AC3E}">
        <p14:creationId xmlns:p14="http://schemas.microsoft.com/office/powerpoint/2010/main" val="393803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FFI </a:t>
            </a:r>
            <a:r>
              <a:rPr lang="en-GB" dirty="0" err="1"/>
              <a:t>en</a:t>
            </a:r>
            <a:r>
              <a:rPr lang="en-GB" dirty="0"/>
              <a:t> provenance de </a:t>
            </a:r>
            <a:r>
              <a:rPr lang="en-GB" dirty="0" err="1"/>
              <a:t>l’Afrique</a:t>
            </a:r>
            <a:r>
              <a:rPr lang="en-GB" dirty="0"/>
              <a:t>: </a:t>
            </a:r>
            <a:r>
              <a:rPr lang="en-GB" dirty="0" err="1"/>
              <a:t>quelques</a:t>
            </a:r>
            <a:r>
              <a:rPr lang="en-GB" dirty="0"/>
              <a:t> chiffres (suite et fin)</a:t>
            </a:r>
            <a:endParaRPr lang="fr-FR" dirty="0"/>
          </a:p>
        </p:txBody>
      </p:sp>
      <p:graphicFrame>
        <p:nvGraphicFramePr>
          <p:cNvPr id="6" name="Content Placeholder 5">
            <a:extLst>
              <a:ext uri="{FF2B5EF4-FFF2-40B4-BE49-F238E27FC236}">
                <a16:creationId xmlns:a16="http://schemas.microsoft.com/office/drawing/2014/main" id="{C32AC4DE-9505-417B-B593-CDD3FBD8FFAF}"/>
              </a:ext>
            </a:extLst>
          </p:cNvPr>
          <p:cNvGraphicFramePr>
            <a:graphicFrameLocks noGrp="1"/>
          </p:cNvGraphicFramePr>
          <p:nvPr>
            <p:ph idx="1"/>
            <p:extLst>
              <p:ext uri="{D42A27DB-BD31-4B8C-83A1-F6EECF244321}">
                <p14:modId xmlns:p14="http://schemas.microsoft.com/office/powerpoint/2010/main" val="2845242364"/>
              </p:ext>
            </p:extLst>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761638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1790</TotalTime>
  <Words>1178</Words>
  <Application>Microsoft Office PowerPoint</Application>
  <PresentationFormat>Widescreen</PresentationFormat>
  <Paragraphs>90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DIN-Light</vt:lpstr>
      <vt:lpstr>Wingdings 3</vt:lpstr>
      <vt:lpstr>Brin</vt:lpstr>
      <vt:lpstr>Les flux financiers illicites</vt:lpstr>
      <vt:lpstr>Plan de la présentation</vt:lpstr>
      <vt:lpstr>Qu’entend-on par FFI</vt:lpstr>
      <vt:lpstr>Quelques sources de FFI</vt:lpstr>
      <vt:lpstr>Quelques sources de FFI (suite et fin)</vt:lpstr>
      <vt:lpstr>FFI en provenance de l’Afrique: quelques chiffres</vt:lpstr>
      <vt:lpstr>FFI en provenance de l’Afrique: quelques chiffres (suite)</vt:lpstr>
      <vt:lpstr>FFI en provenance de l’Afrique: quelques chiffres (suite)</vt:lpstr>
      <vt:lpstr>FFI en provenance de l’Afrique: quelques chiffres (suite et fin)</vt:lpstr>
      <vt:lpstr>Que faire pour limiter les FFI au Tchad ?</vt:lpstr>
      <vt:lpstr>Que retenir en conclusion?</vt:lpstr>
      <vt:lpstr>Quelques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flux financiers illicites</dc:title>
  <dc:creator>AIGONGUE DJINGUEBAYE</dc:creator>
  <cp:lastModifiedBy>AIGONGUE</cp:lastModifiedBy>
  <cp:revision>6</cp:revision>
  <dcterms:created xsi:type="dcterms:W3CDTF">2021-08-22T12:37:53Z</dcterms:created>
  <dcterms:modified xsi:type="dcterms:W3CDTF">2021-08-25T10:00:34Z</dcterms:modified>
</cp:coreProperties>
</file>