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9.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0.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1.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71" r:id="rId2"/>
    <p:sldId id="257" r:id="rId3"/>
    <p:sldId id="272" r:id="rId4"/>
    <p:sldId id="275" r:id="rId5"/>
    <p:sldId id="276" r:id="rId6"/>
    <p:sldId id="277" r:id="rId7"/>
    <p:sldId id="278" r:id="rId8"/>
    <p:sldId id="279" r:id="rId9"/>
    <p:sldId id="280" r:id="rId10"/>
    <p:sldId id="281" r:id="rId11"/>
    <p:sldId id="282" r:id="rId12"/>
    <p:sldId id="284" r:id="rId13"/>
    <p:sldId id="286" r:id="rId14"/>
    <p:sldId id="289" r:id="rId15"/>
    <p:sldId id="290" r:id="rId16"/>
    <p:sldId id="291" r:id="rId17"/>
    <p:sldId id="292" r:id="rId18"/>
    <p:sldId id="293" r:id="rId19"/>
    <p:sldId id="295" r:id="rId20"/>
    <p:sldId id="296" r:id="rId21"/>
    <p:sldId id="297" r:id="rId22"/>
    <p:sldId id="298" r:id="rId23"/>
    <p:sldId id="299" r:id="rId24"/>
    <p:sldId id="300" r:id="rId25"/>
    <p:sldId id="301" r:id="rId26"/>
    <p:sldId id="302" r:id="rId27"/>
    <p:sldId id="303" r:id="rId2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1" clrIdx="0">
    <p:extLst>
      <p:ext uri="{19B8F6BF-5375-455C-9EA6-DF929625EA0E}">
        <p15:presenceInfo xmlns:p15="http://schemas.microsoft.com/office/powerpoint/2012/main" userId="ADM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DMIN\Desktop\Pr&#233;sentation%20Conf&#233;rence.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ADMIN\Desktop\Pr&#233;sentation%20Conf&#233;rence.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ADMIN\Desktop\Pr&#233;sentation%20Conf&#233;rence.xlsx" TargetMode="External"/><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DMIN\Desktop\Pr&#233;sentation%20Conf&#233;rence.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DMIN\Desktop\Pr&#233;sentation%20Conf&#233;rence.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ADMIN\Desktop\Pr&#233;sentation%20Conf&#233;rence.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ADMIN\Desktop\Pr&#233;sentation%20Conf&#233;rence.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ADMIN\Desktop\Pr&#233;sentation%20Conf&#233;rence.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ADMIN\Desktop\Pr&#233;sentation%20Conf&#233;rence.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ADMIN\Desktop\Pr&#233;sentation%20Conf&#233;rence.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ADMIN\Desktop\Pr&#233;sentation%20Conf&#233;rence.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Book Antiqua" panose="02040602050305030304" pitchFamily="18" charset="0"/>
                <a:ea typeface="+mn-ea"/>
                <a:cs typeface="+mn-cs"/>
              </a:defRPr>
            </a:pPr>
            <a:r>
              <a:rPr lang="fr-FR" sz="1800">
                <a:latin typeface="Book Antiqua" panose="02040602050305030304" pitchFamily="18" charset="0"/>
              </a:rPr>
              <a:t>Structure</a:t>
            </a:r>
            <a:r>
              <a:rPr lang="fr-FR" sz="1800" baseline="0">
                <a:latin typeface="Book Antiqua" panose="02040602050305030304" pitchFamily="18" charset="0"/>
              </a:rPr>
              <a:t> de la valeur ajoutée en 2014</a:t>
            </a:r>
            <a:endParaRPr lang="fr-FR" sz="1800">
              <a:latin typeface="Book Antiqua" panose="02040602050305030304" pitchFamily="18" charset="0"/>
            </a:endParaRP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Book Antiqua" panose="02040602050305030304" pitchFamily="18" charset="0"/>
              <a:ea typeface="+mn-ea"/>
              <a:cs typeface="+mn-cs"/>
            </a:defRPr>
          </a:pPr>
          <a:endParaRPr lang="fr-TD"/>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Book Antiqua" panose="02040602050305030304" pitchFamily="18" charset="0"/>
                    <a:ea typeface="+mn-ea"/>
                    <a:cs typeface="+mn-cs"/>
                  </a:defRPr>
                </a:pPr>
                <a:endParaRPr lang="fr-TD"/>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'Structure VA'!$E$4:$E$17</c:f>
              <c:strCache>
                <c:ptCount val="14"/>
                <c:pt idx="0">
                  <c:v>Agriculture</c:v>
                </c:pt>
                <c:pt idx="1">
                  <c:v>Exploitation pétrolière</c:v>
                </c:pt>
                <c:pt idx="2">
                  <c:v>Commerce</c:v>
                </c:pt>
                <c:pt idx="3">
                  <c:v>Elevage/sylviculture/pêche</c:v>
                </c:pt>
                <c:pt idx="4">
                  <c:v>Services non marchands</c:v>
                </c:pt>
                <c:pt idx="5">
                  <c:v>Produits alimentaires/boissons/tabac</c:v>
                </c:pt>
                <c:pt idx="6">
                  <c:v>Travaux de construction</c:v>
                </c:pt>
                <c:pt idx="7">
                  <c:v>Autres services marchands</c:v>
                </c:pt>
                <c:pt idx="8">
                  <c:v>Communications</c:v>
                </c:pt>
                <c:pt idx="9">
                  <c:v>Immobilier et services aux entreprises</c:v>
                </c:pt>
                <c:pt idx="10">
                  <c:v>Transports</c:v>
                </c:pt>
                <c:pt idx="11">
                  <c:v>Autres produits manufacturés</c:v>
                </c:pt>
                <c:pt idx="12">
                  <c:v>Extraction minière hors pétrole</c:v>
                </c:pt>
                <c:pt idx="13">
                  <c:v>Electricité/Eau/Gaz</c:v>
                </c:pt>
              </c:strCache>
            </c:strRef>
          </c:cat>
          <c:val>
            <c:numRef>
              <c:f>'Structure VA'!$F$4:$F$17</c:f>
              <c:numCache>
                <c:formatCode>0.0%</c:formatCode>
                <c:ptCount val="14"/>
                <c:pt idx="0">
                  <c:v>0.17408783665627448</c:v>
                </c:pt>
                <c:pt idx="1">
                  <c:v>0.1605345586778622</c:v>
                </c:pt>
                <c:pt idx="2">
                  <c:v>0.13100543614266594</c:v>
                </c:pt>
                <c:pt idx="3">
                  <c:v>0.12012109362425476</c:v>
                </c:pt>
                <c:pt idx="4">
                  <c:v>0.10348127397344917</c:v>
                </c:pt>
                <c:pt idx="5">
                  <c:v>6.3389240617441153E-2</c:v>
                </c:pt>
                <c:pt idx="6">
                  <c:v>6.0235836867242862E-2</c:v>
                </c:pt>
                <c:pt idx="7">
                  <c:v>5.606829666167637E-2</c:v>
                </c:pt>
                <c:pt idx="8">
                  <c:v>4.4725302141113997E-2</c:v>
                </c:pt>
                <c:pt idx="9">
                  <c:v>3.3289348527252086E-2</c:v>
                </c:pt>
                <c:pt idx="10">
                  <c:v>2.4068627601583962E-2</c:v>
                </c:pt>
                <c:pt idx="11">
                  <c:v>1.3837065631539301E-2</c:v>
                </c:pt>
                <c:pt idx="12">
                  <c:v>1.3794503311049118E-2</c:v>
                </c:pt>
                <c:pt idx="13">
                  <c:v>1.3615795665944915E-3</c:v>
                </c:pt>
              </c:numCache>
            </c:numRef>
          </c:val>
          <c:extLst>
            <c:ext xmlns:c16="http://schemas.microsoft.com/office/drawing/2014/chart" uri="{C3380CC4-5D6E-409C-BE32-E72D297353CC}">
              <c16:uniqueId val="{00000000-D031-4D62-824F-C401AD8ECAAD}"/>
            </c:ext>
          </c:extLst>
        </c:ser>
        <c:dLbls>
          <c:showLegendKey val="0"/>
          <c:showVal val="0"/>
          <c:showCatName val="0"/>
          <c:showSerName val="0"/>
          <c:showPercent val="0"/>
          <c:showBubbleSize val="0"/>
        </c:dLbls>
        <c:gapWidth val="182"/>
        <c:axId val="762668656"/>
        <c:axId val="762667672"/>
      </c:barChart>
      <c:catAx>
        <c:axId val="7626686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crossAx val="762667672"/>
        <c:crosses val="autoZero"/>
        <c:auto val="1"/>
        <c:lblAlgn val="ctr"/>
        <c:lblOffset val="100"/>
        <c:noMultiLvlLbl val="0"/>
      </c:catAx>
      <c:valAx>
        <c:axId val="76266767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crossAx val="7626686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TD"/>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Book Antiqua" panose="02040602050305030304" pitchFamily="18" charset="0"/>
                <a:ea typeface="+mn-ea"/>
                <a:cs typeface="+mn-cs"/>
              </a:defRPr>
            </a:pPr>
            <a:r>
              <a:rPr lang="fr-FR" sz="1800" dirty="0">
                <a:latin typeface="Book Antiqua" panose="02040602050305030304" pitchFamily="18" charset="0"/>
              </a:rPr>
              <a:t>Part des salaires dans les recettes fiscales</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Book Antiqua" panose="02040602050305030304" pitchFamily="18" charset="0"/>
              <a:ea typeface="+mn-ea"/>
              <a:cs typeface="+mn-cs"/>
            </a:defRPr>
          </a:pPr>
          <a:endParaRPr lang="fr-TD"/>
        </a:p>
      </c:txPr>
    </c:title>
    <c:autoTitleDeleted val="0"/>
    <c:plotArea>
      <c:layout>
        <c:manualLayout>
          <c:layoutTarget val="inner"/>
          <c:xMode val="edge"/>
          <c:yMode val="edge"/>
          <c:x val="8.7547216980546183E-2"/>
          <c:y val="0.17312518226888304"/>
          <c:w val="0.88490974974088454"/>
          <c:h val="0.68894612131816868"/>
        </c:manualLayout>
      </c:layout>
      <c:barChart>
        <c:barDir val="col"/>
        <c:grouping val="clustered"/>
        <c:varyColors val="0"/>
        <c:ser>
          <c:idx val="2"/>
          <c:order val="2"/>
          <c:tx>
            <c:strRef>
              <c:f>Finpub2!$A$10</c:f>
              <c:strCache>
                <c:ptCount val="1"/>
                <c:pt idx="0">
                  <c:v>Part des salaires dans les recettes fiscales</c:v>
                </c:pt>
              </c:strCache>
            </c:strRef>
          </c:tx>
          <c:spPr>
            <a:solidFill>
              <a:schemeClr val="accent3"/>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Book Antiqua" panose="02040602050305030304" pitchFamily="18" charset="0"/>
                    <a:ea typeface="+mn-ea"/>
                    <a:cs typeface="+mn-cs"/>
                  </a:defRPr>
                </a:pPr>
                <a:endParaRPr lang="fr-TD"/>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Finpub2!$B$6:$Q$6</c:f>
              <c:numCache>
                <c:formatCode>0</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Finpub2!$B$10:$Q$10</c:f>
              <c:numCache>
                <c:formatCode>0.0%</c:formatCode>
                <c:ptCount val="16"/>
                <c:pt idx="0">
                  <c:v>0.75739548904428367</c:v>
                </c:pt>
                <c:pt idx="1">
                  <c:v>0.32496115484773686</c:v>
                </c:pt>
                <c:pt idx="2">
                  <c:v>0.23766619616910412</c:v>
                </c:pt>
                <c:pt idx="3">
                  <c:v>0.23907357708524848</c:v>
                </c:pt>
                <c:pt idx="4">
                  <c:v>0.46144016686781636</c:v>
                </c:pt>
                <c:pt idx="5">
                  <c:v>0.3687634617022118</c:v>
                </c:pt>
                <c:pt idx="6">
                  <c:v>0.20660214776087379</c:v>
                </c:pt>
                <c:pt idx="7">
                  <c:v>0.30430303205073966</c:v>
                </c:pt>
                <c:pt idx="8">
                  <c:v>0.33477479514788089</c:v>
                </c:pt>
                <c:pt idx="9">
                  <c:v>0.45508827543462438</c:v>
                </c:pt>
                <c:pt idx="10">
                  <c:v>0.96010343997110925</c:v>
                </c:pt>
                <c:pt idx="11">
                  <c:v>1.2301466902233251</c:v>
                </c:pt>
                <c:pt idx="12">
                  <c:v>0.80170300915089421</c:v>
                </c:pt>
                <c:pt idx="13">
                  <c:v>0.62563185335948335</c:v>
                </c:pt>
                <c:pt idx="14">
                  <c:v>0.5865164157675693</c:v>
                </c:pt>
                <c:pt idx="15">
                  <c:v>0.54493571588697787</c:v>
                </c:pt>
              </c:numCache>
            </c:numRef>
          </c:val>
          <c:extLst>
            <c:ext xmlns:c16="http://schemas.microsoft.com/office/drawing/2014/chart" uri="{C3380CC4-5D6E-409C-BE32-E72D297353CC}">
              <c16:uniqueId val="{00000000-A58A-482D-BB7E-A14C54A5B735}"/>
            </c:ext>
          </c:extLst>
        </c:ser>
        <c:dLbls>
          <c:showLegendKey val="0"/>
          <c:showVal val="0"/>
          <c:showCatName val="0"/>
          <c:showSerName val="0"/>
          <c:showPercent val="0"/>
          <c:showBubbleSize val="0"/>
        </c:dLbls>
        <c:gapWidth val="150"/>
        <c:axId val="594686416"/>
        <c:axId val="594688056"/>
        <c:extLst>
          <c:ext xmlns:c15="http://schemas.microsoft.com/office/drawing/2012/chart" uri="{02D57815-91ED-43cb-92C2-25804820EDAC}">
            <c15:filteredBarSeries>
              <c15:ser>
                <c:idx val="0"/>
                <c:order val="0"/>
                <c:tx>
                  <c:strRef>
                    <c:extLst>
                      <c:ext uri="{02D57815-91ED-43cb-92C2-25804820EDAC}">
                        <c15:formulaRef>
                          <c15:sqref>Finpub2!$A$7</c15:sqref>
                        </c15:formulaRef>
                      </c:ext>
                    </c:extLst>
                    <c:strCache>
                      <c:ptCount val="1"/>
                      <c:pt idx="0">
                        <c:v>Solde primaire de base hors pétrole (en % du PIB)</c:v>
                      </c:pt>
                    </c:strCache>
                  </c:strRef>
                </c:tx>
                <c:spPr>
                  <a:solidFill>
                    <a:schemeClr val="accent1"/>
                  </a:solidFill>
                  <a:ln>
                    <a:noFill/>
                  </a:ln>
                  <a:effectLst/>
                </c:spPr>
                <c:invertIfNegative val="0"/>
                <c:cat>
                  <c:numRef>
                    <c:extLst>
                      <c:ext uri="{02D57815-91ED-43cb-92C2-25804820EDAC}">
                        <c15:formulaRef>
                          <c15:sqref>Finpub2!$B$6:$Q$6</c15:sqref>
                        </c15:formulaRef>
                      </c:ext>
                    </c:extLst>
                    <c:numCache>
                      <c:formatCode>0</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extLst>
                      <c:ext uri="{02D57815-91ED-43cb-92C2-25804820EDAC}">
                        <c15:formulaRef>
                          <c15:sqref>Finpub2!$B$7:$Q$7</c15:sqref>
                        </c15:formulaRef>
                      </c:ext>
                    </c:extLst>
                    <c:numCache>
                      <c:formatCode>0%</c:formatCode>
                      <c:ptCount val="16"/>
                      <c:pt idx="0">
                        <c:v>1.2223088134807464E-2</c:v>
                      </c:pt>
                      <c:pt idx="1">
                        <c:v>-7.4217247235175518E-2</c:v>
                      </c:pt>
                      <c:pt idx="2">
                        <c:v>-0.12576962359518495</c:v>
                      </c:pt>
                      <c:pt idx="3">
                        <c:v>-0.16813222978792222</c:v>
                      </c:pt>
                      <c:pt idx="4">
                        <c:v>-0.10894651101927542</c:v>
                      </c:pt>
                      <c:pt idx="5">
                        <c:v>-0.13224032969097929</c:v>
                      </c:pt>
                      <c:pt idx="6">
                        <c:v>2.0972156592758851E-2</c:v>
                      </c:pt>
                      <c:pt idx="7">
                        <c:v>-0.19387241165921321</c:v>
                      </c:pt>
                      <c:pt idx="8">
                        <c:v>-0.14776736048747624</c:v>
                      </c:pt>
                      <c:pt idx="9">
                        <c:v>-0.15541210911681078</c:v>
                      </c:pt>
                      <c:pt idx="10">
                        <c:v>-0.1102587090436946</c:v>
                      </c:pt>
                      <c:pt idx="11">
                        <c:v>-5.1322818952937749E-2</c:v>
                      </c:pt>
                      <c:pt idx="12">
                        <c:v>-3.5356212619840406E-2</c:v>
                      </c:pt>
                      <c:pt idx="13">
                        <c:v>-3.7809980482525846E-2</c:v>
                      </c:pt>
                      <c:pt idx="14">
                        <c:v>-2.9199421116938965E-2</c:v>
                      </c:pt>
                      <c:pt idx="15">
                        <c:v>-2.9199421116938965E-2</c:v>
                      </c:pt>
                    </c:numCache>
                  </c:numRef>
                </c:val>
                <c:extLst>
                  <c:ext xmlns:c16="http://schemas.microsoft.com/office/drawing/2014/chart" uri="{C3380CC4-5D6E-409C-BE32-E72D297353CC}">
                    <c16:uniqueId val="{00000001-A58A-482D-BB7E-A14C54A5B735}"/>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Finpub2!$A$8</c15:sqref>
                        </c15:formulaRef>
                      </c:ext>
                    </c:extLst>
                    <c:strCache>
                      <c:ptCount val="1"/>
                      <c:pt idx="0">
                        <c:v>Taux de pression fiscale hors pétrole (en % du PIB)</c:v>
                      </c:pt>
                    </c:strCache>
                  </c:strRef>
                </c:tx>
                <c:spPr>
                  <a:solidFill>
                    <a:schemeClr val="accent2"/>
                  </a:solidFill>
                  <a:ln>
                    <a:noFill/>
                  </a:ln>
                  <a:effectLst/>
                </c:spPr>
                <c:invertIfNegative val="0"/>
                <c:cat>
                  <c:numRef>
                    <c:extLst xmlns:c15="http://schemas.microsoft.com/office/drawing/2012/chart">
                      <c:ext xmlns:c15="http://schemas.microsoft.com/office/drawing/2012/chart" uri="{02D57815-91ED-43cb-92C2-25804820EDAC}">
                        <c15:formulaRef>
                          <c15:sqref>Finpub2!$B$6:$Q$6</c15:sqref>
                        </c15:formulaRef>
                      </c:ext>
                    </c:extLst>
                    <c:numCache>
                      <c:formatCode>0</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extLst xmlns:c15="http://schemas.microsoft.com/office/drawing/2012/chart">
                      <c:ext xmlns:c15="http://schemas.microsoft.com/office/drawing/2012/chart" uri="{02D57815-91ED-43cb-92C2-25804820EDAC}">
                        <c15:formulaRef>
                          <c15:sqref>Finpub2!$B$8:$Q$8</c15:sqref>
                        </c15:formulaRef>
                      </c:ext>
                    </c:extLst>
                    <c:numCache>
                      <c:formatCode>0%</c:formatCode>
                      <c:ptCount val="16"/>
                      <c:pt idx="0">
                        <c:v>5.111342891732356E-2</c:v>
                      </c:pt>
                      <c:pt idx="1">
                        <c:v>4.5279692964450592E-2</c:v>
                      </c:pt>
                      <c:pt idx="2">
                        <c:v>6.0464564718429918E-2</c:v>
                      </c:pt>
                      <c:pt idx="3">
                        <c:v>7.8134844844081647E-2</c:v>
                      </c:pt>
                      <c:pt idx="4">
                        <c:v>0.11171602035379749</c:v>
                      </c:pt>
                      <c:pt idx="5">
                        <c:v>0.1254812266630673</c:v>
                      </c:pt>
                      <c:pt idx="6">
                        <c:v>0.157960831030624</c:v>
                      </c:pt>
                      <c:pt idx="7">
                        <c:v>4.9717081935189894E-2</c:v>
                      </c:pt>
                      <c:pt idx="8">
                        <c:v>6.9419880407822501E-2</c:v>
                      </c:pt>
                      <c:pt idx="9">
                        <c:v>6.7597940246495986E-2</c:v>
                      </c:pt>
                      <c:pt idx="10">
                        <c:v>5.2615199499980482E-2</c:v>
                      </c:pt>
                      <c:pt idx="11">
                        <c:v>4.7005709758628673E-2</c:v>
                      </c:pt>
                      <c:pt idx="12">
                        <c:v>6.7375982223329134E-2</c:v>
                      </c:pt>
                      <c:pt idx="13">
                        <c:v>6.6314884859611414E-2</c:v>
                      </c:pt>
                      <c:pt idx="14">
                        <c:v>8.8357434273060434E-2</c:v>
                      </c:pt>
                      <c:pt idx="15">
                        <c:v>8.2357209458412156E-2</c:v>
                      </c:pt>
                    </c:numCache>
                  </c:numRef>
                </c:val>
                <c:extLst xmlns:c15="http://schemas.microsoft.com/office/drawing/2012/chart">
                  <c:ext xmlns:c16="http://schemas.microsoft.com/office/drawing/2014/chart" uri="{C3380CC4-5D6E-409C-BE32-E72D297353CC}">
                    <c16:uniqueId val="{00000002-A58A-482D-BB7E-A14C54A5B735}"/>
                  </c:ext>
                </c:extLst>
              </c15:ser>
            </c15:filteredBarSeries>
          </c:ext>
        </c:extLst>
      </c:barChart>
      <c:catAx>
        <c:axId val="594686416"/>
        <c:scaling>
          <c:orientation val="minMax"/>
        </c:scaling>
        <c:delete val="0"/>
        <c:axPos val="b"/>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crossAx val="594688056"/>
        <c:crosses val="autoZero"/>
        <c:auto val="1"/>
        <c:lblAlgn val="ctr"/>
        <c:lblOffset val="100"/>
        <c:noMultiLvlLbl val="0"/>
      </c:catAx>
      <c:valAx>
        <c:axId val="594688056"/>
        <c:scaling>
          <c:orientation val="minMax"/>
          <c:max val="1.5"/>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crossAx val="594686416"/>
        <c:crosses val="autoZero"/>
        <c:crossBetween val="between"/>
        <c:majorUnit val="0.4"/>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TD"/>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Book Antiqua" panose="02040602050305030304" pitchFamily="18" charset="0"/>
                <a:ea typeface="+mn-ea"/>
                <a:cs typeface="+mn-cs"/>
              </a:defRPr>
            </a:pPr>
            <a:r>
              <a:rPr lang="fr-FR" sz="1800" dirty="0">
                <a:latin typeface="Book Antiqua" panose="02040602050305030304" pitchFamily="18" charset="0"/>
              </a:rPr>
              <a:t>Solde primaire de base hors pétrole (en % du PIB)</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Book Antiqua" panose="02040602050305030304" pitchFamily="18" charset="0"/>
              <a:ea typeface="+mn-ea"/>
              <a:cs typeface="+mn-cs"/>
            </a:defRPr>
          </a:pPr>
          <a:endParaRPr lang="fr-TD"/>
        </a:p>
      </c:txPr>
    </c:title>
    <c:autoTitleDeleted val="0"/>
    <c:plotArea>
      <c:layout>
        <c:manualLayout>
          <c:layoutTarget val="inner"/>
          <c:xMode val="edge"/>
          <c:yMode val="edge"/>
          <c:x val="8.7547216980546183E-2"/>
          <c:y val="0.17312518226888304"/>
          <c:w val="0.88490974974088454"/>
          <c:h val="0.72779452693961078"/>
        </c:manualLayout>
      </c:layout>
      <c:barChart>
        <c:barDir val="col"/>
        <c:grouping val="clustered"/>
        <c:varyColors val="0"/>
        <c:ser>
          <c:idx val="0"/>
          <c:order val="0"/>
          <c:tx>
            <c:strRef>
              <c:f>Finpub2!$A$7</c:f>
              <c:strCache>
                <c:ptCount val="1"/>
                <c:pt idx="0">
                  <c:v>Solde primaire de base hors pétrole (en % du PIB)</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Book Antiqua" panose="02040602050305030304" pitchFamily="18" charset="0"/>
                    <a:ea typeface="+mn-ea"/>
                    <a:cs typeface="+mn-cs"/>
                  </a:defRPr>
                </a:pPr>
                <a:endParaRPr lang="fr-TD"/>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Finpub2!$B$6:$Q$6</c:f>
              <c:numCache>
                <c:formatCode>0</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Finpub2!$B$7:$Q$7</c:f>
              <c:numCache>
                <c:formatCode>0%</c:formatCode>
                <c:ptCount val="16"/>
                <c:pt idx="0">
                  <c:v>1.2223088134807464E-2</c:v>
                </c:pt>
                <c:pt idx="1">
                  <c:v>-7.4217247235175518E-2</c:v>
                </c:pt>
                <c:pt idx="2">
                  <c:v>-0.12576962359518495</c:v>
                </c:pt>
                <c:pt idx="3">
                  <c:v>-0.16813222978792222</c:v>
                </c:pt>
                <c:pt idx="4">
                  <c:v>-0.10894651101927542</c:v>
                </c:pt>
                <c:pt idx="5">
                  <c:v>-0.13224032969097929</c:v>
                </c:pt>
                <c:pt idx="6">
                  <c:v>2.0972156592758851E-2</c:v>
                </c:pt>
                <c:pt idx="7">
                  <c:v>-0.19387241165921321</c:v>
                </c:pt>
                <c:pt idx="8">
                  <c:v>-0.14776736048747624</c:v>
                </c:pt>
                <c:pt idx="9">
                  <c:v>-0.15541210911681078</c:v>
                </c:pt>
                <c:pt idx="10">
                  <c:v>-0.1102587090436946</c:v>
                </c:pt>
                <c:pt idx="11">
                  <c:v>-5.1322818952937749E-2</c:v>
                </c:pt>
                <c:pt idx="12">
                  <c:v>-3.5356212619840406E-2</c:v>
                </c:pt>
                <c:pt idx="13">
                  <c:v>-3.7809980482525846E-2</c:v>
                </c:pt>
                <c:pt idx="14">
                  <c:v>-2.9199421116938965E-2</c:v>
                </c:pt>
                <c:pt idx="15">
                  <c:v>-2.9199421116938965E-2</c:v>
                </c:pt>
              </c:numCache>
            </c:numRef>
          </c:val>
          <c:extLst>
            <c:ext xmlns:c16="http://schemas.microsoft.com/office/drawing/2014/chart" uri="{C3380CC4-5D6E-409C-BE32-E72D297353CC}">
              <c16:uniqueId val="{00000000-F6FF-422B-9B95-0323A7BD034B}"/>
            </c:ext>
          </c:extLst>
        </c:ser>
        <c:dLbls>
          <c:showLegendKey val="0"/>
          <c:showVal val="0"/>
          <c:showCatName val="0"/>
          <c:showSerName val="0"/>
          <c:showPercent val="0"/>
          <c:showBubbleSize val="0"/>
        </c:dLbls>
        <c:gapWidth val="150"/>
        <c:axId val="594686416"/>
        <c:axId val="594688056"/>
      </c:barChart>
      <c:lineChart>
        <c:grouping val="standard"/>
        <c:varyColors val="0"/>
        <c:dLbls>
          <c:showLegendKey val="0"/>
          <c:showVal val="0"/>
          <c:showCatName val="0"/>
          <c:showSerName val="0"/>
          <c:showPercent val="0"/>
          <c:showBubbleSize val="0"/>
        </c:dLbls>
        <c:marker val="1"/>
        <c:smooth val="0"/>
        <c:axId val="594686416"/>
        <c:axId val="594688056"/>
        <c:extLst>
          <c:ext xmlns:c15="http://schemas.microsoft.com/office/drawing/2012/chart" uri="{02D57815-91ED-43cb-92C2-25804820EDAC}">
            <c15:filteredLineSeries>
              <c15:ser>
                <c:idx val="2"/>
                <c:order val="1"/>
                <c:tx>
                  <c:strRef>
                    <c:extLst>
                      <c:ext uri="{02D57815-91ED-43cb-92C2-25804820EDAC}">
                        <c15:formulaRef>
                          <c15:sqref>Finpub2!$A$10</c15:sqref>
                        </c15:formulaRef>
                      </c:ext>
                    </c:extLst>
                    <c:strCache>
                      <c:ptCount val="1"/>
                      <c:pt idx="0">
                        <c:v>Part des salaires dans les recettes fiscales</c:v>
                      </c:pt>
                    </c:strCache>
                  </c:strRef>
                </c:tx>
                <c:spPr>
                  <a:ln w="28575" cap="rnd">
                    <a:solidFill>
                      <a:schemeClr val="accent3"/>
                    </a:solidFill>
                    <a:round/>
                  </a:ln>
                  <a:effectLst/>
                </c:spPr>
                <c:marker>
                  <c:symbol val="none"/>
                </c:marker>
                <c:cat>
                  <c:numRef>
                    <c:extLst>
                      <c:ext uri="{02D57815-91ED-43cb-92C2-25804820EDAC}">
                        <c15:formulaRef>
                          <c15:sqref>Finpub2!$B$6:$Q$6</c15:sqref>
                        </c15:formulaRef>
                      </c:ext>
                    </c:extLst>
                    <c:numCache>
                      <c:formatCode>0</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extLst>
                      <c:ext uri="{02D57815-91ED-43cb-92C2-25804820EDAC}">
                        <c15:formulaRef>
                          <c15:sqref>Finpub2!$B$10:$Q$10</c15:sqref>
                        </c15:formulaRef>
                      </c:ext>
                    </c:extLst>
                    <c:numCache>
                      <c:formatCode>0.0%</c:formatCode>
                      <c:ptCount val="16"/>
                      <c:pt idx="0">
                        <c:v>0.75739548904428367</c:v>
                      </c:pt>
                      <c:pt idx="1">
                        <c:v>0.32496115484773686</c:v>
                      </c:pt>
                      <c:pt idx="2">
                        <c:v>0.23766619616910412</c:v>
                      </c:pt>
                      <c:pt idx="3">
                        <c:v>0.23907357708524848</c:v>
                      </c:pt>
                      <c:pt idx="4">
                        <c:v>0.46144016686781636</c:v>
                      </c:pt>
                      <c:pt idx="5">
                        <c:v>0.3687634617022118</c:v>
                      </c:pt>
                      <c:pt idx="6">
                        <c:v>0.20660214776087379</c:v>
                      </c:pt>
                      <c:pt idx="7">
                        <c:v>0.30430303205073966</c:v>
                      </c:pt>
                      <c:pt idx="8">
                        <c:v>0.33477479514788089</c:v>
                      </c:pt>
                      <c:pt idx="9">
                        <c:v>0.45508827543462438</c:v>
                      </c:pt>
                      <c:pt idx="10">
                        <c:v>0.96010343997110925</c:v>
                      </c:pt>
                      <c:pt idx="11">
                        <c:v>1.2301466902233251</c:v>
                      </c:pt>
                      <c:pt idx="12">
                        <c:v>0.80170300915089421</c:v>
                      </c:pt>
                      <c:pt idx="13">
                        <c:v>0.62563185335948335</c:v>
                      </c:pt>
                      <c:pt idx="14">
                        <c:v>0.5865164157675693</c:v>
                      </c:pt>
                      <c:pt idx="15">
                        <c:v>0.54493571588697787</c:v>
                      </c:pt>
                    </c:numCache>
                  </c:numRef>
                </c:val>
                <c:smooth val="0"/>
                <c:extLst>
                  <c:ext xmlns:c16="http://schemas.microsoft.com/office/drawing/2014/chart" uri="{C3380CC4-5D6E-409C-BE32-E72D297353CC}">
                    <c16:uniqueId val="{00000002-F6FF-422B-9B95-0323A7BD034B}"/>
                  </c:ext>
                </c:extLst>
              </c15:ser>
            </c15:filteredLineSeries>
            <c15:filteredLineSeries>
              <c15:ser>
                <c:idx val="3"/>
                <c:order val="2"/>
                <c:tx>
                  <c:strRef>
                    <c:extLst xmlns:c15="http://schemas.microsoft.com/office/drawing/2012/chart">
                      <c:ext xmlns:c15="http://schemas.microsoft.com/office/drawing/2012/chart" uri="{02D57815-91ED-43cb-92C2-25804820EDAC}">
                        <c15:formulaRef>
                          <c15:sqref>Finpub2!$A$9</c15:sqref>
                        </c15:formulaRef>
                      </c:ext>
                    </c:extLst>
                    <c:strCache>
                      <c:ptCount val="1"/>
                      <c:pt idx="0">
                        <c:v>Part des recettes pétrolières dans les recettes totales</c:v>
                      </c:pt>
                    </c:strCache>
                  </c:strRef>
                </c:tx>
                <c:spPr>
                  <a:ln w="28575" cap="rnd">
                    <a:solidFill>
                      <a:schemeClr val="accent4"/>
                    </a:solidFill>
                    <a:round/>
                  </a:ln>
                  <a:effectLst/>
                </c:spPr>
                <c:marker>
                  <c:symbol val="none"/>
                </c:marker>
                <c:cat>
                  <c:numRef>
                    <c:extLst xmlns:c15="http://schemas.microsoft.com/office/drawing/2012/chart">
                      <c:ext xmlns:c15="http://schemas.microsoft.com/office/drawing/2012/chart" uri="{02D57815-91ED-43cb-92C2-25804820EDAC}">
                        <c15:formulaRef>
                          <c15:sqref>Finpub2!$B$6:$Q$6</c15:sqref>
                        </c15:formulaRef>
                      </c:ext>
                    </c:extLst>
                    <c:numCache>
                      <c:formatCode>0</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extLst xmlns:c15="http://schemas.microsoft.com/office/drawing/2012/chart">
                      <c:ext xmlns:c15="http://schemas.microsoft.com/office/drawing/2012/chart" uri="{02D57815-91ED-43cb-92C2-25804820EDAC}">
                        <c15:formulaRef>
                          <c15:sqref>Finpub2!$B$9:$Q$9</c15:sqref>
                        </c15:formulaRef>
                      </c:ext>
                    </c:extLst>
                    <c:numCache>
                      <c:formatCode>0%</c:formatCode>
                      <c:ptCount val="16"/>
                      <c:pt idx="0">
                        <c:v>0.15</c:v>
                      </c:pt>
                      <c:pt idx="1">
                        <c:v>0.62336577075488619</c:v>
                      </c:pt>
                      <c:pt idx="2">
                        <c:v>0.68771102418476293</c:v>
                      </c:pt>
                      <c:pt idx="3">
                        <c:v>0.74877254046423969</c:v>
                      </c:pt>
                      <c:pt idx="4">
                        <c:v>0.45</c:v>
                      </c:pt>
                      <c:pt idx="5">
                        <c:v>0.47</c:v>
                      </c:pt>
                      <c:pt idx="6">
                        <c:v>0.49</c:v>
                      </c:pt>
                      <c:pt idx="7">
                        <c:v>0.67128856933283332</c:v>
                      </c:pt>
                      <c:pt idx="8">
                        <c:v>0.59527181842195465</c:v>
                      </c:pt>
                      <c:pt idx="9">
                        <c:v>0.52271558547431962</c:v>
                      </c:pt>
                      <c:pt idx="10">
                        <c:v>0.23870390568431538</c:v>
                      </c:pt>
                      <c:pt idx="11">
                        <c:v>0.29194964305446408</c:v>
                      </c:pt>
                      <c:pt idx="12">
                        <c:v>0.26347224612380676</c:v>
                      </c:pt>
                      <c:pt idx="13">
                        <c:v>0.38550735236626243</c:v>
                      </c:pt>
                      <c:pt idx="14">
                        <c:v>0.37282837220901122</c:v>
                      </c:pt>
                      <c:pt idx="15">
                        <c:v>0.36785461767107941</c:v>
                      </c:pt>
                    </c:numCache>
                  </c:numRef>
                </c:val>
                <c:smooth val="0"/>
                <c:extLst xmlns:c15="http://schemas.microsoft.com/office/drawing/2012/chart">
                  <c:ext xmlns:c16="http://schemas.microsoft.com/office/drawing/2014/chart" uri="{C3380CC4-5D6E-409C-BE32-E72D297353CC}">
                    <c16:uniqueId val="{00000003-F6FF-422B-9B95-0323A7BD034B}"/>
                  </c:ext>
                </c:extLst>
              </c15:ser>
            </c15:filteredLineSeries>
          </c:ext>
        </c:extLst>
      </c:lineChart>
      <c:catAx>
        <c:axId val="594686416"/>
        <c:scaling>
          <c:orientation val="minMax"/>
        </c:scaling>
        <c:delete val="0"/>
        <c:axPos val="b"/>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crossAx val="594688056"/>
        <c:crosses val="autoZero"/>
        <c:auto val="1"/>
        <c:lblAlgn val="ctr"/>
        <c:lblOffset val="100"/>
        <c:noMultiLvlLbl val="0"/>
      </c:catAx>
      <c:valAx>
        <c:axId val="594688056"/>
        <c:scaling>
          <c:orientation val="minMax"/>
          <c:max val="5.000000000000001E-2"/>
          <c:min val="-0.2"/>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crossAx val="594686416"/>
        <c:crosses val="autoZero"/>
        <c:crossBetween val="between"/>
        <c:majorUnit val="5.000000000000001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TD"/>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Book Antiqua" panose="02040602050305030304" pitchFamily="18" charset="0"/>
              <a:ea typeface="+mn-ea"/>
              <a:cs typeface="+mn-cs"/>
            </a:defRPr>
          </a:pPr>
          <a:endParaRPr lang="fr-TD"/>
        </a:p>
      </c:txPr>
    </c:title>
    <c:autoTitleDeleted val="0"/>
    <c:plotArea>
      <c:layout/>
      <c:lineChart>
        <c:grouping val="standard"/>
        <c:varyColors val="0"/>
        <c:ser>
          <c:idx val="0"/>
          <c:order val="0"/>
          <c:tx>
            <c:strRef>
              <c:f>Prixpetrole!$B$1</c:f>
              <c:strCache>
                <c:ptCount val="1"/>
                <c:pt idx="0">
                  <c:v>Prix du pétrole ($US/baril)</c:v>
                </c:pt>
              </c:strCache>
            </c:strRef>
          </c:tx>
          <c:spPr>
            <a:ln w="28575" cap="rnd">
              <a:solidFill>
                <a:schemeClr val="accent1"/>
              </a:solidFill>
              <a:round/>
            </a:ln>
            <a:effectLst/>
          </c:spPr>
          <c:marker>
            <c:symbol val="none"/>
          </c:marker>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Book Antiqua" panose="02040602050305030304" pitchFamily="18" charset="0"/>
                    <a:ea typeface="+mn-ea"/>
                    <a:cs typeface="+mn-cs"/>
                  </a:defRPr>
                </a:pPr>
                <a:endParaRPr lang="fr-TD"/>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Prixpetrole!$A$2:$A$22</c:f>
              <c:numCache>
                <c:formatCode>0</c:formatCod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numCache>
            </c:numRef>
          </c:cat>
          <c:val>
            <c:numRef>
              <c:f>Prixpetrole!$B$2:$B$22</c:f>
              <c:numCache>
                <c:formatCode>#,##0.00</c:formatCode>
                <c:ptCount val="21"/>
                <c:pt idx="0">
                  <c:v>28.272915909090909</c:v>
                </c:pt>
                <c:pt idx="1">
                  <c:v>24.421571535888461</c:v>
                </c:pt>
                <c:pt idx="2">
                  <c:v>24.96947770777404</c:v>
                </c:pt>
                <c:pt idx="3">
                  <c:v>28.851390582847106</c:v>
                </c:pt>
                <c:pt idx="4">
                  <c:v>38.300679681747177</c:v>
                </c:pt>
                <c:pt idx="5">
                  <c:v>54.434130411255417</c:v>
                </c:pt>
                <c:pt idx="6">
                  <c:v>65.391381220673566</c:v>
                </c:pt>
                <c:pt idx="7">
                  <c:v>72.696170525952553</c:v>
                </c:pt>
                <c:pt idx="8">
                  <c:v>97.63648418188086</c:v>
                </c:pt>
                <c:pt idx="9">
                  <c:v>61.86220689033189</c:v>
                </c:pt>
                <c:pt idx="10">
                  <c:v>79.635629979923451</c:v>
                </c:pt>
                <c:pt idx="11">
                  <c:v>110.93992536388731</c:v>
                </c:pt>
                <c:pt idx="12">
                  <c:v>111.96555833960723</c:v>
                </c:pt>
                <c:pt idx="13">
                  <c:v>108.85637454514084</c:v>
                </c:pt>
                <c:pt idx="14">
                  <c:v>98.9375</c:v>
                </c:pt>
                <c:pt idx="15">
                  <c:v>52.37</c:v>
                </c:pt>
                <c:pt idx="16">
                  <c:v>44.047499999999999</c:v>
                </c:pt>
                <c:pt idx="17">
                  <c:v>54.392500000000005</c:v>
                </c:pt>
                <c:pt idx="18">
                  <c:v>71.071666666666673</c:v>
                </c:pt>
                <c:pt idx="19">
                  <c:v>64.031666666666666</c:v>
                </c:pt>
                <c:pt idx="20">
                  <c:v>42.3</c:v>
                </c:pt>
              </c:numCache>
            </c:numRef>
          </c:val>
          <c:smooth val="0"/>
          <c:extLst>
            <c:ext xmlns:c16="http://schemas.microsoft.com/office/drawing/2014/chart" uri="{C3380CC4-5D6E-409C-BE32-E72D297353CC}">
              <c16:uniqueId val="{00000000-3E2C-42E6-8F41-85776289B785}"/>
            </c:ext>
          </c:extLst>
        </c:ser>
        <c:dLbls>
          <c:showLegendKey val="0"/>
          <c:showVal val="0"/>
          <c:showCatName val="0"/>
          <c:showSerName val="0"/>
          <c:showPercent val="0"/>
          <c:showBubbleSize val="0"/>
        </c:dLbls>
        <c:smooth val="0"/>
        <c:axId val="872510032"/>
        <c:axId val="872509048"/>
      </c:lineChart>
      <c:catAx>
        <c:axId val="872510032"/>
        <c:scaling>
          <c:orientation val="minMax"/>
        </c:scaling>
        <c:delete val="0"/>
        <c:axPos val="b"/>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crossAx val="872509048"/>
        <c:crosses val="autoZero"/>
        <c:auto val="1"/>
        <c:lblAlgn val="ctr"/>
        <c:lblOffset val="100"/>
        <c:noMultiLvlLbl val="0"/>
      </c:catAx>
      <c:valAx>
        <c:axId val="872509048"/>
        <c:scaling>
          <c:orientation val="minMax"/>
          <c:min val="2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crossAx val="8725100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TD"/>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fr-FR" sz="1800" dirty="0">
                <a:latin typeface="Book Antiqua" panose="02040602050305030304" pitchFamily="18" charset="0"/>
              </a:rPr>
              <a:t>Croissance du PIB en volume </a:t>
            </a:r>
            <a:r>
              <a:rPr lang="fr-FR" sz="1800" baseline="0" dirty="0">
                <a:latin typeface="Book Antiqua" panose="02040602050305030304" pitchFamily="18" charset="0"/>
              </a:rPr>
              <a:t>(milliards de FCFA)</a:t>
            </a:r>
            <a:endParaRPr lang="fr-FR" sz="1800" dirty="0">
              <a:latin typeface="Book Antiqua" panose="02040602050305030304" pitchFamily="18" charset="0"/>
            </a:endParaRP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fr-TD"/>
        </a:p>
      </c:txPr>
    </c:title>
    <c:autoTitleDeleted val="0"/>
    <c:plotArea>
      <c:layout/>
      <c:lineChart>
        <c:grouping val="standard"/>
        <c:varyColors val="0"/>
        <c:ser>
          <c:idx val="0"/>
          <c:order val="0"/>
          <c:tx>
            <c:strRef>
              <c:f>PIB_cst!$A$6</c:f>
              <c:strCache>
                <c:ptCount val="1"/>
                <c:pt idx="0">
                  <c:v>PIB au prix du marché</c:v>
                </c:pt>
              </c:strCache>
            </c:strRef>
          </c:tx>
          <c:spPr>
            <a:ln w="28575" cap="rnd">
              <a:solidFill>
                <a:schemeClr val="accent1"/>
              </a:solidFill>
              <a:round/>
            </a:ln>
            <a:effectLst/>
          </c:spPr>
          <c:marker>
            <c:symbol val="none"/>
          </c:marker>
          <c:cat>
            <c:numRef>
              <c:f>PIB_cst!$B$5:$Q$5</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PIB_cst!$B$6:$Q$6</c:f>
              <c:numCache>
                <c:formatCode>0.0%</c:formatCode>
                <c:ptCount val="16"/>
                <c:pt idx="0">
                  <c:v>7.9393194737835016E-2</c:v>
                </c:pt>
                <c:pt idx="1">
                  <c:v>7.8046533303867571E-2</c:v>
                </c:pt>
                <c:pt idx="2">
                  <c:v>1.7393026286564695E-2</c:v>
                </c:pt>
                <c:pt idx="3">
                  <c:v>9.2167451218850394E-2</c:v>
                </c:pt>
                <c:pt idx="4">
                  <c:v>4.3980598936886883E-2</c:v>
                </c:pt>
                <c:pt idx="5">
                  <c:v>0.14975813060700038</c:v>
                </c:pt>
                <c:pt idx="6">
                  <c:v>3.5736549490883229E-2</c:v>
                </c:pt>
                <c:pt idx="7">
                  <c:v>8.2210408389552514E-2</c:v>
                </c:pt>
                <c:pt idx="8">
                  <c:v>3.1726474381881253E-2</c:v>
                </c:pt>
                <c:pt idx="9">
                  <c:v>2.6135907839060391E-2</c:v>
                </c:pt>
                <c:pt idx="10">
                  <c:v>3.8769903410602824E-2</c:v>
                </c:pt>
                <c:pt idx="11">
                  <c:v>-2.6219171762736138E-2</c:v>
                </c:pt>
                <c:pt idx="12">
                  <c:v>-2.2058425116799008E-2</c:v>
                </c:pt>
                <c:pt idx="13">
                  <c:v>2.9712117202875366E-2</c:v>
                </c:pt>
                <c:pt idx="14">
                  <c:v>2.4854564768097553E-2</c:v>
                </c:pt>
                <c:pt idx="15">
                  <c:v>-1.2584010399304235E-2</c:v>
                </c:pt>
              </c:numCache>
            </c:numRef>
          </c:val>
          <c:smooth val="0"/>
          <c:extLst>
            <c:ext xmlns:c16="http://schemas.microsoft.com/office/drawing/2014/chart" uri="{C3380CC4-5D6E-409C-BE32-E72D297353CC}">
              <c16:uniqueId val="{00000000-2456-4785-AF23-C0E76AB8C708}"/>
            </c:ext>
          </c:extLst>
        </c:ser>
        <c:ser>
          <c:idx val="1"/>
          <c:order val="1"/>
          <c:tx>
            <c:strRef>
              <c:f>PIB_cst!$A$7</c:f>
              <c:strCache>
                <c:ptCount val="1"/>
                <c:pt idx="0">
                  <c:v>     PIB pétrolier</c:v>
                </c:pt>
              </c:strCache>
            </c:strRef>
          </c:tx>
          <c:spPr>
            <a:ln w="28575" cap="rnd">
              <a:solidFill>
                <a:schemeClr val="accent2"/>
              </a:solidFill>
              <a:round/>
            </a:ln>
            <a:effectLst/>
          </c:spPr>
          <c:marker>
            <c:symbol val="none"/>
          </c:marker>
          <c:cat>
            <c:numRef>
              <c:f>PIB_cst!$B$5:$Q$5</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PIB_cst!$B$7:$Q$7</c:f>
              <c:numCache>
                <c:formatCode>0.0%</c:formatCode>
                <c:ptCount val="16"/>
                <c:pt idx="1">
                  <c:v>-0.19624168243972295</c:v>
                </c:pt>
                <c:pt idx="2">
                  <c:v>-5.5143040844813251E-2</c:v>
                </c:pt>
                <c:pt idx="3">
                  <c:v>-0.13350665056050115</c:v>
                </c:pt>
                <c:pt idx="4">
                  <c:v>-5.1290160909782556E-2</c:v>
                </c:pt>
                <c:pt idx="5">
                  <c:v>-9.5432727714753751E-3</c:v>
                </c:pt>
                <c:pt idx="6">
                  <c:v>7.0837813229633229E-2</c:v>
                </c:pt>
                <c:pt idx="7">
                  <c:v>8.4101618343221496E-2</c:v>
                </c:pt>
                <c:pt idx="8">
                  <c:v>-0.17199558960353611</c:v>
                </c:pt>
                <c:pt idx="9">
                  <c:v>0.11335234227292301</c:v>
                </c:pt>
                <c:pt idx="10">
                  <c:v>0.39805861609043469</c:v>
                </c:pt>
                <c:pt idx="11">
                  <c:v>-0.11706111380598516</c:v>
                </c:pt>
                <c:pt idx="12">
                  <c:v>-5.3777964768965902E-2</c:v>
                </c:pt>
                <c:pt idx="13">
                  <c:v>0.10967164569111088</c:v>
                </c:pt>
                <c:pt idx="14">
                  <c:v>0.12333198105885534</c:v>
                </c:pt>
                <c:pt idx="15">
                  <c:v>-4.4587806425384624E-2</c:v>
                </c:pt>
              </c:numCache>
            </c:numRef>
          </c:val>
          <c:smooth val="0"/>
          <c:extLst>
            <c:ext xmlns:c16="http://schemas.microsoft.com/office/drawing/2014/chart" uri="{C3380CC4-5D6E-409C-BE32-E72D297353CC}">
              <c16:uniqueId val="{00000001-2456-4785-AF23-C0E76AB8C708}"/>
            </c:ext>
          </c:extLst>
        </c:ser>
        <c:ser>
          <c:idx val="2"/>
          <c:order val="2"/>
          <c:tx>
            <c:strRef>
              <c:f>PIB_cst!$A$8</c:f>
              <c:strCache>
                <c:ptCount val="1"/>
                <c:pt idx="0">
                  <c:v>     PIB hors pétrole</c:v>
                </c:pt>
              </c:strCache>
            </c:strRef>
          </c:tx>
          <c:spPr>
            <a:ln w="28575" cap="rnd">
              <a:solidFill>
                <a:schemeClr val="accent3"/>
              </a:solidFill>
              <a:round/>
            </a:ln>
            <a:effectLst/>
          </c:spPr>
          <c:marker>
            <c:symbol val="none"/>
          </c:marker>
          <c:cat>
            <c:numRef>
              <c:f>PIB_cst!$B$5:$Q$5</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PIB_cst!$B$8:$Q$8</c:f>
              <c:numCache>
                <c:formatCode>0.0%</c:formatCode>
                <c:ptCount val="16"/>
                <c:pt idx="1">
                  <c:v>0.1664127168274836</c:v>
                </c:pt>
                <c:pt idx="2">
                  <c:v>3.5979654927124072E-2</c:v>
                </c:pt>
                <c:pt idx="3">
                  <c:v>0.17291388056345469</c:v>
                </c:pt>
                <c:pt idx="4">
                  <c:v>7.8170557911766192E-2</c:v>
                </c:pt>
                <c:pt idx="5">
                  <c:v>0.17910512127300571</c:v>
                </c:pt>
                <c:pt idx="6">
                  <c:v>2.6505992099893572E-2</c:v>
                </c:pt>
                <c:pt idx="7">
                  <c:v>8.1551191740878881E-2</c:v>
                </c:pt>
                <c:pt idx="8">
                  <c:v>0.1026396494067372</c:v>
                </c:pt>
                <c:pt idx="9">
                  <c:v>7.017482000424069E-3</c:v>
                </c:pt>
                <c:pt idx="10">
                  <c:v>-3.5815696067823533E-2</c:v>
                </c:pt>
                <c:pt idx="11">
                  <c:v>-1.0566419387509018E-2</c:v>
                </c:pt>
                <c:pt idx="12">
                  <c:v>-1.95653032911558E-2</c:v>
                </c:pt>
                <c:pt idx="13">
                  <c:v>1.6277994523798966E-2</c:v>
                </c:pt>
                <c:pt idx="14">
                  <c:v>-2.3580069565520834E-4</c:v>
                </c:pt>
                <c:pt idx="15">
                  <c:v>-6.3546167520098784E-3</c:v>
                </c:pt>
              </c:numCache>
            </c:numRef>
          </c:val>
          <c:smooth val="0"/>
          <c:extLst>
            <c:ext xmlns:c16="http://schemas.microsoft.com/office/drawing/2014/chart" uri="{C3380CC4-5D6E-409C-BE32-E72D297353CC}">
              <c16:uniqueId val="{00000002-2456-4785-AF23-C0E76AB8C708}"/>
            </c:ext>
          </c:extLst>
        </c:ser>
        <c:dLbls>
          <c:showLegendKey val="0"/>
          <c:showVal val="0"/>
          <c:showCatName val="0"/>
          <c:showSerName val="0"/>
          <c:showPercent val="0"/>
          <c:showBubbleSize val="0"/>
        </c:dLbls>
        <c:smooth val="0"/>
        <c:axId val="768637696"/>
        <c:axId val="768639336"/>
      </c:lineChart>
      <c:catAx>
        <c:axId val="768637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crossAx val="768639336"/>
        <c:crosses val="autoZero"/>
        <c:auto val="1"/>
        <c:lblAlgn val="ctr"/>
        <c:lblOffset val="100"/>
        <c:noMultiLvlLbl val="0"/>
      </c:catAx>
      <c:valAx>
        <c:axId val="768639336"/>
        <c:scaling>
          <c:orientation val="minMax"/>
          <c:max val="0.4"/>
          <c:min val="-0.2"/>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crossAx val="7686376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legend>
    <c:plotVisOnly val="1"/>
    <c:dispBlanksAs val="gap"/>
    <c:showDLblsOverMax val="0"/>
  </c:chart>
  <c:spPr>
    <a:noFill/>
    <a:ln>
      <a:noFill/>
    </a:ln>
    <a:effectLst/>
  </c:spPr>
  <c:txPr>
    <a:bodyPr/>
    <a:lstStyle/>
    <a:p>
      <a:pPr>
        <a:defRPr/>
      </a:pPr>
      <a:endParaRPr lang="fr-TD"/>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Book Antiqua" panose="02040602050305030304" pitchFamily="18" charset="0"/>
                <a:ea typeface="+mn-ea"/>
                <a:cs typeface="+mn-cs"/>
              </a:defRPr>
            </a:pPr>
            <a:r>
              <a:rPr lang="fr-FR" sz="1800">
                <a:latin typeface="Book Antiqua" panose="02040602050305030304" pitchFamily="18" charset="0"/>
              </a:rPr>
              <a:t>Evolution du PIB à prix courants (milliards</a:t>
            </a:r>
            <a:r>
              <a:rPr lang="fr-FR" sz="1800" baseline="0">
                <a:latin typeface="Book Antiqua" panose="02040602050305030304" pitchFamily="18" charset="0"/>
              </a:rPr>
              <a:t> de FCFA)</a:t>
            </a:r>
            <a:endParaRPr lang="fr-FR" sz="1800">
              <a:latin typeface="Book Antiqua" panose="02040602050305030304" pitchFamily="18" charset="0"/>
            </a:endParaRP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Book Antiqua" panose="02040602050305030304" pitchFamily="18" charset="0"/>
              <a:ea typeface="+mn-ea"/>
              <a:cs typeface="+mn-cs"/>
            </a:defRPr>
          </a:pPr>
          <a:endParaRPr lang="fr-TD"/>
        </a:p>
      </c:txPr>
    </c:title>
    <c:autoTitleDeleted val="0"/>
    <c:plotArea>
      <c:layout/>
      <c:lineChart>
        <c:grouping val="standard"/>
        <c:varyColors val="0"/>
        <c:ser>
          <c:idx val="0"/>
          <c:order val="0"/>
          <c:tx>
            <c:strRef>
              <c:f>PIB_crt!$A$2</c:f>
              <c:strCache>
                <c:ptCount val="1"/>
                <c:pt idx="0">
                  <c:v>PIB au prix du marché</c:v>
                </c:pt>
              </c:strCache>
            </c:strRef>
          </c:tx>
          <c:spPr>
            <a:ln w="28575" cap="rnd">
              <a:solidFill>
                <a:schemeClr val="accent1"/>
              </a:solidFill>
              <a:round/>
            </a:ln>
            <a:effectLst/>
          </c:spPr>
          <c:marker>
            <c:symbol val="none"/>
          </c:marker>
          <c:cat>
            <c:numRef>
              <c:f>PIB_crt!$B$1:$Q$1</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PIB_crt!$B$2:$Q$2</c:f>
              <c:numCache>
                <c:formatCode>_-* #\ ##0.0\ _€_-;\-* #\ ##0.0\ _€_-;_-* "-"??\ _€_-;_-@_-</c:formatCode>
                <c:ptCount val="16"/>
                <c:pt idx="0">
                  <c:v>3518.9029999999998</c:v>
                </c:pt>
                <c:pt idx="1">
                  <c:v>3897.1710000000012</c:v>
                </c:pt>
                <c:pt idx="2">
                  <c:v>4026.6010000000015</c:v>
                </c:pt>
                <c:pt idx="3">
                  <c:v>4652.7559999999967</c:v>
                </c:pt>
                <c:pt idx="4">
                  <c:v>4450.1289999999999</c:v>
                </c:pt>
                <c:pt idx="5">
                  <c:v>5433.2330000000002</c:v>
                </c:pt>
                <c:pt idx="6">
                  <c:v>6113.4220745902303</c:v>
                </c:pt>
                <c:pt idx="7">
                  <c:v>7118.4196416012574</c:v>
                </c:pt>
                <c:pt idx="8">
                  <c:v>6821.4249999999993</c:v>
                </c:pt>
                <c:pt idx="9">
                  <c:v>7037.9305072725101</c:v>
                </c:pt>
                <c:pt idx="10">
                  <c:v>6780.0450628776816</c:v>
                </c:pt>
                <c:pt idx="11">
                  <c:v>6158.6279428505595</c:v>
                </c:pt>
                <c:pt idx="12">
                  <c:v>6296.5413456904143</c:v>
                </c:pt>
                <c:pt idx="13">
                  <c:v>6878.7838301710935</c:v>
                </c:pt>
                <c:pt idx="14">
                  <c:v>6492.4982290830267</c:v>
                </c:pt>
                <c:pt idx="15">
                  <c:v>5986.7383450609877</c:v>
                </c:pt>
              </c:numCache>
            </c:numRef>
          </c:val>
          <c:smooth val="0"/>
          <c:extLst>
            <c:ext xmlns:c16="http://schemas.microsoft.com/office/drawing/2014/chart" uri="{C3380CC4-5D6E-409C-BE32-E72D297353CC}">
              <c16:uniqueId val="{00000000-EA50-4845-8EB0-F4B264B9D6BD}"/>
            </c:ext>
          </c:extLst>
        </c:ser>
        <c:ser>
          <c:idx val="1"/>
          <c:order val="1"/>
          <c:tx>
            <c:strRef>
              <c:f>PIB_crt!$A$3</c:f>
              <c:strCache>
                <c:ptCount val="1"/>
                <c:pt idx="0">
                  <c:v>     PIB pétrolier</c:v>
                </c:pt>
              </c:strCache>
            </c:strRef>
          </c:tx>
          <c:spPr>
            <a:ln w="28575" cap="rnd">
              <a:solidFill>
                <a:schemeClr val="accent2"/>
              </a:solidFill>
              <a:round/>
            </a:ln>
            <a:effectLst/>
          </c:spPr>
          <c:marker>
            <c:symbol val="none"/>
          </c:marker>
          <c:cat>
            <c:numRef>
              <c:f>PIB_crt!$B$1:$Q$1</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PIB_crt!$B$3:$Q$3</c:f>
              <c:numCache>
                <c:formatCode>_-* #\ ##0.0\ _€_-;\-* #\ ##0.0\ _€_-;_-* "-"??\ _€_-;_-@_-</c:formatCode>
                <c:ptCount val="16"/>
                <c:pt idx="0">
                  <c:v>904.56700000000001</c:v>
                </c:pt>
                <c:pt idx="1">
                  <c:v>967.46895956988647</c:v>
                </c:pt>
                <c:pt idx="2">
                  <c:v>1049.0756039797836</c:v>
                </c:pt>
                <c:pt idx="3">
                  <c:v>1234.0382351990181</c:v>
                </c:pt>
                <c:pt idx="4">
                  <c:v>703.04062400352041</c:v>
                </c:pt>
                <c:pt idx="5">
                  <c:v>1085.391932</c:v>
                </c:pt>
                <c:pt idx="6">
                  <c:v>1580.1551035575126</c:v>
                </c:pt>
                <c:pt idx="7">
                  <c:v>1838.037026</c:v>
                </c:pt>
                <c:pt idx="8">
                  <c:v>1226.4548769999999</c:v>
                </c:pt>
                <c:pt idx="9">
                  <c:v>1197.5864461996057</c:v>
                </c:pt>
                <c:pt idx="10">
                  <c:v>1026.2836365918747</c:v>
                </c:pt>
                <c:pt idx="11">
                  <c:v>524.61706870193905</c:v>
                </c:pt>
                <c:pt idx="12">
                  <c:v>874.55560236688666</c:v>
                </c:pt>
                <c:pt idx="13">
                  <c:v>1371.0167304253305</c:v>
                </c:pt>
                <c:pt idx="14">
                  <c:v>1133.3892438184014</c:v>
                </c:pt>
                <c:pt idx="15">
                  <c:v>607.7064299274474</c:v>
                </c:pt>
              </c:numCache>
            </c:numRef>
          </c:val>
          <c:smooth val="0"/>
          <c:extLst>
            <c:ext xmlns:c16="http://schemas.microsoft.com/office/drawing/2014/chart" uri="{C3380CC4-5D6E-409C-BE32-E72D297353CC}">
              <c16:uniqueId val="{00000001-EA50-4845-8EB0-F4B264B9D6BD}"/>
            </c:ext>
          </c:extLst>
        </c:ser>
        <c:ser>
          <c:idx val="2"/>
          <c:order val="2"/>
          <c:tx>
            <c:strRef>
              <c:f>PIB_crt!$A$4</c:f>
              <c:strCache>
                <c:ptCount val="1"/>
                <c:pt idx="0">
                  <c:v>     PIB hors pétrole</c:v>
                </c:pt>
              </c:strCache>
            </c:strRef>
          </c:tx>
          <c:spPr>
            <a:ln w="28575" cap="rnd">
              <a:solidFill>
                <a:schemeClr val="accent3"/>
              </a:solidFill>
              <a:round/>
            </a:ln>
            <a:effectLst/>
          </c:spPr>
          <c:marker>
            <c:symbol val="none"/>
          </c:marker>
          <c:cat>
            <c:numRef>
              <c:f>PIB_crt!$B$1:$Q$1</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PIB_crt!$B$4:$Q$4</c:f>
              <c:numCache>
                <c:formatCode>_-* #\ ##0.0\ _€_-;\-* #\ ##0.0\ _€_-;_-* "-"??\ _€_-;_-@_-</c:formatCode>
                <c:ptCount val="16"/>
                <c:pt idx="0">
                  <c:v>2614.3359999999998</c:v>
                </c:pt>
                <c:pt idx="1">
                  <c:v>2929.7020404301147</c:v>
                </c:pt>
                <c:pt idx="2">
                  <c:v>2977.5253960202181</c:v>
                </c:pt>
                <c:pt idx="3">
                  <c:v>3418.7177648009783</c:v>
                </c:pt>
                <c:pt idx="4">
                  <c:v>3747.0883759964795</c:v>
                </c:pt>
                <c:pt idx="5">
                  <c:v>4347.8410679999997</c:v>
                </c:pt>
                <c:pt idx="6">
                  <c:v>4533.2669710327173</c:v>
                </c:pt>
                <c:pt idx="7">
                  <c:v>5280.3826156012574</c:v>
                </c:pt>
                <c:pt idx="8">
                  <c:v>5594.9701229999991</c:v>
                </c:pt>
                <c:pt idx="9">
                  <c:v>5840.3440610729049</c:v>
                </c:pt>
                <c:pt idx="10">
                  <c:v>5753.7614262858069</c:v>
                </c:pt>
                <c:pt idx="11">
                  <c:v>5634.0108741486201</c:v>
                </c:pt>
                <c:pt idx="12">
                  <c:v>5421.9857433235275</c:v>
                </c:pt>
                <c:pt idx="13">
                  <c:v>5507.7670997457626</c:v>
                </c:pt>
                <c:pt idx="14">
                  <c:v>5359.1089852646255</c:v>
                </c:pt>
                <c:pt idx="15">
                  <c:v>5379.0319151335407</c:v>
                </c:pt>
              </c:numCache>
            </c:numRef>
          </c:val>
          <c:smooth val="0"/>
          <c:extLst>
            <c:ext xmlns:c16="http://schemas.microsoft.com/office/drawing/2014/chart" uri="{C3380CC4-5D6E-409C-BE32-E72D297353CC}">
              <c16:uniqueId val="{00000002-EA50-4845-8EB0-F4B264B9D6BD}"/>
            </c:ext>
          </c:extLst>
        </c:ser>
        <c:dLbls>
          <c:showLegendKey val="0"/>
          <c:showVal val="0"/>
          <c:showCatName val="0"/>
          <c:showSerName val="0"/>
          <c:showPercent val="0"/>
          <c:showBubbleSize val="0"/>
        </c:dLbls>
        <c:smooth val="0"/>
        <c:axId val="774762632"/>
        <c:axId val="774769848"/>
      </c:lineChart>
      <c:catAx>
        <c:axId val="774762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crossAx val="774769848"/>
        <c:crosses val="autoZero"/>
        <c:auto val="1"/>
        <c:lblAlgn val="ctr"/>
        <c:lblOffset val="100"/>
        <c:noMultiLvlLbl val="0"/>
      </c:catAx>
      <c:valAx>
        <c:axId val="7747698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crossAx val="7747626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legend>
    <c:plotVisOnly val="1"/>
    <c:dispBlanksAs val="gap"/>
    <c:showDLblsOverMax val="0"/>
  </c:chart>
  <c:spPr>
    <a:noFill/>
    <a:ln>
      <a:noFill/>
    </a:ln>
    <a:effectLst/>
  </c:spPr>
  <c:txPr>
    <a:bodyPr/>
    <a:lstStyle/>
    <a:p>
      <a:pPr>
        <a:defRPr/>
      </a:pPr>
      <a:endParaRPr lang="fr-TD"/>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Book Antiqua" panose="02040602050305030304" pitchFamily="18" charset="0"/>
                <a:ea typeface="+mn-ea"/>
                <a:cs typeface="+mn-cs"/>
              </a:defRPr>
            </a:pPr>
            <a:r>
              <a:rPr lang="fr-FR" sz="1600"/>
              <a:t>Part des recettes pétrolières dans les recettes totales</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Book Antiqua" panose="02040602050305030304" pitchFamily="18" charset="0"/>
              <a:ea typeface="+mn-ea"/>
              <a:cs typeface="+mn-cs"/>
            </a:defRPr>
          </a:pPr>
          <a:endParaRPr lang="fr-TD"/>
        </a:p>
      </c:txPr>
    </c:title>
    <c:autoTitleDeleted val="0"/>
    <c:plotArea>
      <c:layout>
        <c:manualLayout>
          <c:layoutTarget val="inner"/>
          <c:xMode val="edge"/>
          <c:yMode val="edge"/>
          <c:x val="8.7547216980546183E-2"/>
          <c:y val="0.17312518226888304"/>
          <c:w val="0.88490974974088454"/>
          <c:h val="0.66212574273309965"/>
        </c:manualLayout>
      </c:layout>
      <c:barChart>
        <c:barDir val="col"/>
        <c:grouping val="clustered"/>
        <c:varyColors val="0"/>
        <c:ser>
          <c:idx val="3"/>
          <c:order val="2"/>
          <c:tx>
            <c:strRef>
              <c:f>Finpub2!$A$9</c:f>
              <c:strCache>
                <c:ptCount val="1"/>
                <c:pt idx="0">
                  <c:v>Part des recettes pétrolières dans les recettes totales</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Book Antiqua" panose="02040602050305030304" pitchFamily="18" charset="0"/>
                    <a:ea typeface="+mn-ea"/>
                    <a:cs typeface="+mn-cs"/>
                  </a:defRPr>
                </a:pPr>
                <a:endParaRPr lang="fr-TD"/>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Finpub2!$B$6:$Q$6</c:f>
              <c:numCache>
                <c:formatCode>0</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Finpub2!$B$9:$Q$9</c:f>
              <c:numCache>
                <c:formatCode>0%</c:formatCode>
                <c:ptCount val="16"/>
                <c:pt idx="0">
                  <c:v>0.15</c:v>
                </c:pt>
                <c:pt idx="1">
                  <c:v>0.62336577075488619</c:v>
                </c:pt>
                <c:pt idx="2">
                  <c:v>0.68771102418476293</c:v>
                </c:pt>
                <c:pt idx="3">
                  <c:v>0.74877254046423969</c:v>
                </c:pt>
                <c:pt idx="4">
                  <c:v>0.45</c:v>
                </c:pt>
                <c:pt idx="5">
                  <c:v>0.47</c:v>
                </c:pt>
                <c:pt idx="6">
                  <c:v>0.49</c:v>
                </c:pt>
                <c:pt idx="7">
                  <c:v>0.67128856933283332</c:v>
                </c:pt>
                <c:pt idx="8">
                  <c:v>0.59527181842195465</c:v>
                </c:pt>
                <c:pt idx="9">
                  <c:v>0.52271558547431962</c:v>
                </c:pt>
                <c:pt idx="10">
                  <c:v>0.23870390568431538</c:v>
                </c:pt>
                <c:pt idx="11">
                  <c:v>0.29194964305446408</c:v>
                </c:pt>
                <c:pt idx="12">
                  <c:v>0.26347224612380676</c:v>
                </c:pt>
                <c:pt idx="13">
                  <c:v>0.38550735236626243</c:v>
                </c:pt>
                <c:pt idx="14">
                  <c:v>0.37282837220901122</c:v>
                </c:pt>
                <c:pt idx="15">
                  <c:v>0.36785461767107941</c:v>
                </c:pt>
              </c:numCache>
            </c:numRef>
          </c:val>
          <c:extLst>
            <c:ext xmlns:c16="http://schemas.microsoft.com/office/drawing/2014/chart" uri="{C3380CC4-5D6E-409C-BE32-E72D297353CC}">
              <c16:uniqueId val="{00000000-7B34-4347-A9D2-AACEEAE70A49}"/>
            </c:ext>
          </c:extLst>
        </c:ser>
        <c:dLbls>
          <c:showLegendKey val="0"/>
          <c:showVal val="0"/>
          <c:showCatName val="0"/>
          <c:showSerName val="0"/>
          <c:showPercent val="0"/>
          <c:showBubbleSize val="0"/>
        </c:dLbls>
        <c:gapWidth val="150"/>
        <c:axId val="594686416"/>
        <c:axId val="594688056"/>
        <c:extLst>
          <c:ext xmlns:c15="http://schemas.microsoft.com/office/drawing/2012/chart" uri="{02D57815-91ED-43cb-92C2-25804820EDAC}">
            <c15:filteredBarSeries>
              <c15:ser>
                <c:idx val="0"/>
                <c:order val="0"/>
                <c:tx>
                  <c:strRef>
                    <c:extLst>
                      <c:ext uri="{02D57815-91ED-43cb-92C2-25804820EDAC}">
                        <c15:formulaRef>
                          <c15:sqref>Finpub2!$A$7</c15:sqref>
                        </c15:formulaRef>
                      </c:ext>
                    </c:extLst>
                    <c:strCache>
                      <c:ptCount val="1"/>
                      <c:pt idx="0">
                        <c:v>Solde primaire de base hors pétrole (en % du PIB)</c:v>
                      </c:pt>
                    </c:strCache>
                  </c:strRef>
                </c:tx>
                <c:spPr>
                  <a:solidFill>
                    <a:schemeClr val="accent1"/>
                  </a:solidFill>
                  <a:ln>
                    <a:noFill/>
                  </a:ln>
                  <a:effectLst/>
                </c:spPr>
                <c:invertIfNegative val="0"/>
                <c:cat>
                  <c:numRef>
                    <c:extLst>
                      <c:ext uri="{02D57815-91ED-43cb-92C2-25804820EDAC}">
                        <c15:formulaRef>
                          <c15:sqref>Finpub2!$B$6:$Q$6</c15:sqref>
                        </c15:formulaRef>
                      </c:ext>
                    </c:extLst>
                    <c:numCache>
                      <c:formatCode>0</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extLst>
                      <c:ext uri="{02D57815-91ED-43cb-92C2-25804820EDAC}">
                        <c15:formulaRef>
                          <c15:sqref>Finpub2!$B$7:$Q$7</c15:sqref>
                        </c15:formulaRef>
                      </c:ext>
                    </c:extLst>
                    <c:numCache>
                      <c:formatCode>0%</c:formatCode>
                      <c:ptCount val="16"/>
                      <c:pt idx="0">
                        <c:v>1.2223088134807464E-2</c:v>
                      </c:pt>
                      <c:pt idx="1">
                        <c:v>-7.4217247235175518E-2</c:v>
                      </c:pt>
                      <c:pt idx="2">
                        <c:v>-0.12576962359518495</c:v>
                      </c:pt>
                      <c:pt idx="3">
                        <c:v>-0.16813222978792222</c:v>
                      </c:pt>
                      <c:pt idx="4">
                        <c:v>-0.10894651101927542</c:v>
                      </c:pt>
                      <c:pt idx="5">
                        <c:v>-0.13224032969097929</c:v>
                      </c:pt>
                      <c:pt idx="6">
                        <c:v>2.0972156592758851E-2</c:v>
                      </c:pt>
                      <c:pt idx="7">
                        <c:v>-0.19387241165921321</c:v>
                      </c:pt>
                      <c:pt idx="8">
                        <c:v>-0.14776736048747624</c:v>
                      </c:pt>
                      <c:pt idx="9">
                        <c:v>-0.15541210911681078</c:v>
                      </c:pt>
                      <c:pt idx="10">
                        <c:v>-0.1102587090436946</c:v>
                      </c:pt>
                      <c:pt idx="11">
                        <c:v>-5.1322818952937749E-2</c:v>
                      </c:pt>
                      <c:pt idx="12">
                        <c:v>-3.5356212619840406E-2</c:v>
                      </c:pt>
                      <c:pt idx="13">
                        <c:v>-3.7809980482525846E-2</c:v>
                      </c:pt>
                      <c:pt idx="14">
                        <c:v>-2.9199421116938965E-2</c:v>
                      </c:pt>
                      <c:pt idx="15">
                        <c:v>-2.9199421116938965E-2</c:v>
                      </c:pt>
                    </c:numCache>
                  </c:numRef>
                </c:val>
                <c:extLst>
                  <c:ext xmlns:c16="http://schemas.microsoft.com/office/drawing/2014/chart" uri="{C3380CC4-5D6E-409C-BE32-E72D297353CC}">
                    <c16:uniqueId val="{00000001-7B34-4347-A9D2-AACEEAE70A49}"/>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Finpub2!$A$8</c15:sqref>
                        </c15:formulaRef>
                      </c:ext>
                    </c:extLst>
                    <c:strCache>
                      <c:ptCount val="1"/>
                      <c:pt idx="0">
                        <c:v>Taux de pression fiscale hors pétrole (en % du PIB)</c:v>
                      </c:pt>
                    </c:strCache>
                  </c:strRef>
                </c:tx>
                <c:spPr>
                  <a:solidFill>
                    <a:schemeClr val="accent2"/>
                  </a:solidFill>
                  <a:ln>
                    <a:noFill/>
                  </a:ln>
                  <a:effectLst/>
                </c:spPr>
                <c:invertIfNegative val="0"/>
                <c:cat>
                  <c:numRef>
                    <c:extLst xmlns:c15="http://schemas.microsoft.com/office/drawing/2012/chart">
                      <c:ext xmlns:c15="http://schemas.microsoft.com/office/drawing/2012/chart" uri="{02D57815-91ED-43cb-92C2-25804820EDAC}">
                        <c15:formulaRef>
                          <c15:sqref>Finpub2!$B$6:$Q$6</c15:sqref>
                        </c15:formulaRef>
                      </c:ext>
                    </c:extLst>
                    <c:numCache>
                      <c:formatCode>0</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extLst xmlns:c15="http://schemas.microsoft.com/office/drawing/2012/chart">
                      <c:ext xmlns:c15="http://schemas.microsoft.com/office/drawing/2012/chart" uri="{02D57815-91ED-43cb-92C2-25804820EDAC}">
                        <c15:formulaRef>
                          <c15:sqref>Finpub2!$B$8:$Q$8</c15:sqref>
                        </c15:formulaRef>
                      </c:ext>
                    </c:extLst>
                    <c:numCache>
                      <c:formatCode>0%</c:formatCode>
                      <c:ptCount val="16"/>
                      <c:pt idx="0">
                        <c:v>5.111342891732356E-2</c:v>
                      </c:pt>
                      <c:pt idx="1">
                        <c:v>4.5279692964450592E-2</c:v>
                      </c:pt>
                      <c:pt idx="2">
                        <c:v>6.0464564718429918E-2</c:v>
                      </c:pt>
                      <c:pt idx="3">
                        <c:v>7.8134844844081647E-2</c:v>
                      </c:pt>
                      <c:pt idx="4">
                        <c:v>0.11171602035379749</c:v>
                      </c:pt>
                      <c:pt idx="5">
                        <c:v>0.1254812266630673</c:v>
                      </c:pt>
                      <c:pt idx="6">
                        <c:v>0.157960831030624</c:v>
                      </c:pt>
                      <c:pt idx="7">
                        <c:v>4.9717081935189894E-2</c:v>
                      </c:pt>
                      <c:pt idx="8">
                        <c:v>6.9419880407822501E-2</c:v>
                      </c:pt>
                      <c:pt idx="9">
                        <c:v>6.7597940246495986E-2</c:v>
                      </c:pt>
                      <c:pt idx="10">
                        <c:v>5.2615199499980482E-2</c:v>
                      </c:pt>
                      <c:pt idx="11">
                        <c:v>4.7005709758628673E-2</c:v>
                      </c:pt>
                      <c:pt idx="12">
                        <c:v>6.7375982223329134E-2</c:v>
                      </c:pt>
                      <c:pt idx="13">
                        <c:v>6.6314884859611414E-2</c:v>
                      </c:pt>
                      <c:pt idx="14">
                        <c:v>8.8357434273060434E-2</c:v>
                      </c:pt>
                      <c:pt idx="15">
                        <c:v>8.2357209458412156E-2</c:v>
                      </c:pt>
                    </c:numCache>
                  </c:numRef>
                </c:val>
                <c:extLst xmlns:c15="http://schemas.microsoft.com/office/drawing/2012/chart">
                  <c:ext xmlns:c16="http://schemas.microsoft.com/office/drawing/2014/chart" uri="{C3380CC4-5D6E-409C-BE32-E72D297353CC}">
                    <c16:uniqueId val="{00000002-7B34-4347-A9D2-AACEEAE70A49}"/>
                  </c:ext>
                </c:extLst>
              </c15:ser>
            </c15:filteredBarSeries>
          </c:ext>
        </c:extLst>
      </c:barChart>
      <c:catAx>
        <c:axId val="594686416"/>
        <c:scaling>
          <c:orientation val="minMax"/>
        </c:scaling>
        <c:delete val="0"/>
        <c:axPos val="b"/>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crossAx val="594688056"/>
        <c:crosses val="autoZero"/>
        <c:auto val="1"/>
        <c:lblAlgn val="ctr"/>
        <c:lblOffset val="100"/>
        <c:noMultiLvlLbl val="0"/>
      </c:catAx>
      <c:valAx>
        <c:axId val="594688056"/>
        <c:scaling>
          <c:orientation val="minMax"/>
          <c:max val="0.8"/>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crossAx val="594686416"/>
        <c:crosses val="autoZero"/>
        <c:crossBetween val="between"/>
        <c:majorUnit val="0.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latin typeface="Book Antiqua" panose="02040602050305030304" pitchFamily="18" charset="0"/>
        </a:defRPr>
      </a:pPr>
      <a:endParaRPr lang="fr-TD"/>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Book Antiqua" panose="02040602050305030304" pitchFamily="18" charset="0"/>
                <a:ea typeface="+mn-ea"/>
                <a:cs typeface="+mn-cs"/>
              </a:defRPr>
            </a:pPr>
            <a:r>
              <a:rPr lang="fr-FR" sz="1800" dirty="0">
                <a:latin typeface="Book Antiqua" panose="02040602050305030304" pitchFamily="18" charset="0"/>
              </a:rPr>
              <a:t>Taux de pression fiscale hors pétrole (en % du PIB)</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Book Antiqua" panose="02040602050305030304" pitchFamily="18" charset="0"/>
              <a:ea typeface="+mn-ea"/>
              <a:cs typeface="+mn-cs"/>
            </a:defRPr>
          </a:pPr>
          <a:endParaRPr lang="fr-TD"/>
        </a:p>
      </c:txPr>
    </c:title>
    <c:autoTitleDeleted val="0"/>
    <c:plotArea>
      <c:layout>
        <c:manualLayout>
          <c:layoutTarget val="inner"/>
          <c:xMode val="edge"/>
          <c:yMode val="edge"/>
          <c:x val="8.7547216980546183E-2"/>
          <c:y val="0.17558551643643452"/>
          <c:w val="0.88490974974088454"/>
          <c:h val="0.70528737156468557"/>
        </c:manualLayout>
      </c:layout>
      <c:barChart>
        <c:barDir val="col"/>
        <c:grouping val="clustered"/>
        <c:varyColors val="0"/>
        <c:ser>
          <c:idx val="1"/>
          <c:order val="0"/>
          <c:tx>
            <c:strRef>
              <c:f>Finpub2!$A$8</c:f>
              <c:strCache>
                <c:ptCount val="1"/>
                <c:pt idx="0">
                  <c:v>Taux de pression fiscale hors pétrole (en % du PIB)</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Book Antiqua" panose="02040602050305030304" pitchFamily="18" charset="0"/>
                    <a:ea typeface="+mn-ea"/>
                    <a:cs typeface="+mn-cs"/>
                  </a:defRPr>
                </a:pPr>
                <a:endParaRPr lang="fr-TD"/>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Finpub2!$B$6:$Q$6</c:f>
              <c:numCache>
                <c:formatCode>0</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Finpub2!$B$8:$Q$8</c:f>
              <c:numCache>
                <c:formatCode>0%</c:formatCode>
                <c:ptCount val="16"/>
                <c:pt idx="0">
                  <c:v>5.111342891732356E-2</c:v>
                </c:pt>
                <c:pt idx="1">
                  <c:v>4.5279692964450592E-2</c:v>
                </c:pt>
                <c:pt idx="2">
                  <c:v>6.0464564718429918E-2</c:v>
                </c:pt>
                <c:pt idx="3">
                  <c:v>7.8134844844081647E-2</c:v>
                </c:pt>
                <c:pt idx="4">
                  <c:v>0.11171602035379749</c:v>
                </c:pt>
                <c:pt idx="5">
                  <c:v>0.1254812266630673</c:v>
                </c:pt>
                <c:pt idx="6">
                  <c:v>0.157960831030624</c:v>
                </c:pt>
                <c:pt idx="7">
                  <c:v>4.9717081935189894E-2</c:v>
                </c:pt>
                <c:pt idx="8">
                  <c:v>6.9419880407822501E-2</c:v>
                </c:pt>
                <c:pt idx="9">
                  <c:v>6.7597940246495986E-2</c:v>
                </c:pt>
                <c:pt idx="10">
                  <c:v>5.2615199499980482E-2</c:v>
                </c:pt>
                <c:pt idx="11">
                  <c:v>4.7005709758628673E-2</c:v>
                </c:pt>
                <c:pt idx="12">
                  <c:v>6.7375982223329134E-2</c:v>
                </c:pt>
                <c:pt idx="13">
                  <c:v>6.6314884859611414E-2</c:v>
                </c:pt>
                <c:pt idx="14">
                  <c:v>8.8357434273060434E-2</c:v>
                </c:pt>
                <c:pt idx="15">
                  <c:v>8.2357209458412156E-2</c:v>
                </c:pt>
              </c:numCache>
            </c:numRef>
          </c:val>
          <c:extLst>
            <c:ext xmlns:c16="http://schemas.microsoft.com/office/drawing/2014/chart" uri="{C3380CC4-5D6E-409C-BE32-E72D297353CC}">
              <c16:uniqueId val="{00000001-E057-41CE-9423-82EA428C685E}"/>
            </c:ext>
          </c:extLst>
        </c:ser>
        <c:dLbls>
          <c:showLegendKey val="0"/>
          <c:showVal val="0"/>
          <c:showCatName val="0"/>
          <c:showSerName val="0"/>
          <c:showPercent val="0"/>
          <c:showBubbleSize val="0"/>
        </c:dLbls>
        <c:gapWidth val="150"/>
        <c:axId val="594686416"/>
        <c:axId val="594688056"/>
      </c:barChart>
      <c:lineChart>
        <c:grouping val="standard"/>
        <c:varyColors val="0"/>
        <c:dLbls>
          <c:showLegendKey val="0"/>
          <c:showVal val="0"/>
          <c:showCatName val="0"/>
          <c:showSerName val="0"/>
          <c:showPercent val="0"/>
          <c:showBubbleSize val="0"/>
        </c:dLbls>
        <c:marker val="1"/>
        <c:smooth val="0"/>
        <c:axId val="594686416"/>
        <c:axId val="594688056"/>
        <c:extLst>
          <c:ext xmlns:c15="http://schemas.microsoft.com/office/drawing/2012/chart" uri="{02D57815-91ED-43cb-92C2-25804820EDAC}">
            <c15:filteredLineSeries>
              <c15:ser>
                <c:idx val="2"/>
                <c:order val="1"/>
                <c:tx>
                  <c:strRef>
                    <c:extLst>
                      <c:ext uri="{02D57815-91ED-43cb-92C2-25804820EDAC}">
                        <c15:formulaRef>
                          <c15:sqref>Finpub2!$A$10</c15:sqref>
                        </c15:formulaRef>
                      </c:ext>
                    </c:extLst>
                    <c:strCache>
                      <c:ptCount val="1"/>
                      <c:pt idx="0">
                        <c:v>Part des salaires dans les recettes fiscales</c:v>
                      </c:pt>
                    </c:strCache>
                  </c:strRef>
                </c:tx>
                <c:spPr>
                  <a:ln w="28575" cap="rnd">
                    <a:solidFill>
                      <a:schemeClr val="accent3"/>
                    </a:solidFill>
                    <a:round/>
                  </a:ln>
                  <a:effectLst/>
                </c:spPr>
                <c:marker>
                  <c:symbol val="none"/>
                </c:marker>
                <c:cat>
                  <c:numRef>
                    <c:extLst>
                      <c:ext uri="{02D57815-91ED-43cb-92C2-25804820EDAC}">
                        <c15:formulaRef>
                          <c15:sqref>Finpub2!$B$6:$Q$6</c15:sqref>
                        </c15:formulaRef>
                      </c:ext>
                    </c:extLst>
                    <c:numCache>
                      <c:formatCode>0</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extLst>
                      <c:ext uri="{02D57815-91ED-43cb-92C2-25804820EDAC}">
                        <c15:formulaRef>
                          <c15:sqref>Finpub2!$B$10:$Q$10</c15:sqref>
                        </c15:formulaRef>
                      </c:ext>
                    </c:extLst>
                    <c:numCache>
                      <c:formatCode>0.0%</c:formatCode>
                      <c:ptCount val="16"/>
                      <c:pt idx="0">
                        <c:v>0.75739548904428367</c:v>
                      </c:pt>
                      <c:pt idx="1">
                        <c:v>0.32496115484773686</c:v>
                      </c:pt>
                      <c:pt idx="2">
                        <c:v>0.23766619616910412</c:v>
                      </c:pt>
                      <c:pt idx="3">
                        <c:v>0.23907357708524848</c:v>
                      </c:pt>
                      <c:pt idx="4">
                        <c:v>0.46144016686781636</c:v>
                      </c:pt>
                      <c:pt idx="5">
                        <c:v>0.3687634617022118</c:v>
                      </c:pt>
                      <c:pt idx="6">
                        <c:v>0.20660214776087379</c:v>
                      </c:pt>
                      <c:pt idx="7">
                        <c:v>0.30430303205073966</c:v>
                      </c:pt>
                      <c:pt idx="8">
                        <c:v>0.33477479514788089</c:v>
                      </c:pt>
                      <c:pt idx="9">
                        <c:v>0.45508827543462438</c:v>
                      </c:pt>
                      <c:pt idx="10">
                        <c:v>0.96010343997110925</c:v>
                      </c:pt>
                      <c:pt idx="11">
                        <c:v>1.2301466902233251</c:v>
                      </c:pt>
                      <c:pt idx="12">
                        <c:v>0.80170300915089421</c:v>
                      </c:pt>
                      <c:pt idx="13">
                        <c:v>0.62563185335948335</c:v>
                      </c:pt>
                      <c:pt idx="14">
                        <c:v>0.5865164157675693</c:v>
                      </c:pt>
                      <c:pt idx="15">
                        <c:v>0.54493571588697787</c:v>
                      </c:pt>
                    </c:numCache>
                  </c:numRef>
                </c:val>
                <c:smooth val="0"/>
                <c:extLst>
                  <c:ext xmlns:c16="http://schemas.microsoft.com/office/drawing/2014/chart" uri="{C3380CC4-5D6E-409C-BE32-E72D297353CC}">
                    <c16:uniqueId val="{00000002-E057-41CE-9423-82EA428C685E}"/>
                  </c:ext>
                </c:extLst>
              </c15:ser>
            </c15:filteredLineSeries>
            <c15:filteredLineSeries>
              <c15:ser>
                <c:idx val="3"/>
                <c:order val="2"/>
                <c:tx>
                  <c:strRef>
                    <c:extLst xmlns:c15="http://schemas.microsoft.com/office/drawing/2012/chart">
                      <c:ext xmlns:c15="http://schemas.microsoft.com/office/drawing/2012/chart" uri="{02D57815-91ED-43cb-92C2-25804820EDAC}">
                        <c15:formulaRef>
                          <c15:sqref>Finpub2!$A$9</c15:sqref>
                        </c15:formulaRef>
                      </c:ext>
                    </c:extLst>
                    <c:strCache>
                      <c:ptCount val="1"/>
                      <c:pt idx="0">
                        <c:v>Part des recettes pétrolières dans les recettes totales</c:v>
                      </c:pt>
                    </c:strCache>
                  </c:strRef>
                </c:tx>
                <c:spPr>
                  <a:ln w="28575" cap="rnd">
                    <a:solidFill>
                      <a:schemeClr val="accent4"/>
                    </a:solidFill>
                    <a:round/>
                  </a:ln>
                  <a:effectLst/>
                </c:spPr>
                <c:marker>
                  <c:symbol val="none"/>
                </c:marker>
                <c:cat>
                  <c:numRef>
                    <c:extLst xmlns:c15="http://schemas.microsoft.com/office/drawing/2012/chart">
                      <c:ext xmlns:c15="http://schemas.microsoft.com/office/drawing/2012/chart" uri="{02D57815-91ED-43cb-92C2-25804820EDAC}">
                        <c15:formulaRef>
                          <c15:sqref>Finpub2!$B$6:$Q$6</c15:sqref>
                        </c15:formulaRef>
                      </c:ext>
                    </c:extLst>
                    <c:numCache>
                      <c:formatCode>0</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extLst xmlns:c15="http://schemas.microsoft.com/office/drawing/2012/chart">
                      <c:ext xmlns:c15="http://schemas.microsoft.com/office/drawing/2012/chart" uri="{02D57815-91ED-43cb-92C2-25804820EDAC}">
                        <c15:formulaRef>
                          <c15:sqref>Finpub2!$B$9:$Q$9</c15:sqref>
                        </c15:formulaRef>
                      </c:ext>
                    </c:extLst>
                    <c:numCache>
                      <c:formatCode>0%</c:formatCode>
                      <c:ptCount val="16"/>
                      <c:pt idx="0">
                        <c:v>0.15</c:v>
                      </c:pt>
                      <c:pt idx="1">
                        <c:v>0.62336577075488619</c:v>
                      </c:pt>
                      <c:pt idx="2">
                        <c:v>0.68771102418476293</c:v>
                      </c:pt>
                      <c:pt idx="3">
                        <c:v>0.74877254046423969</c:v>
                      </c:pt>
                      <c:pt idx="4">
                        <c:v>0.45</c:v>
                      </c:pt>
                      <c:pt idx="5">
                        <c:v>0.47</c:v>
                      </c:pt>
                      <c:pt idx="6">
                        <c:v>0.49</c:v>
                      </c:pt>
                      <c:pt idx="7">
                        <c:v>0.67128856933283332</c:v>
                      </c:pt>
                      <c:pt idx="8">
                        <c:v>0.59527181842195465</c:v>
                      </c:pt>
                      <c:pt idx="9">
                        <c:v>0.52271558547431962</c:v>
                      </c:pt>
                      <c:pt idx="10">
                        <c:v>0.23870390568431538</c:v>
                      </c:pt>
                      <c:pt idx="11">
                        <c:v>0.29194964305446408</c:v>
                      </c:pt>
                      <c:pt idx="12">
                        <c:v>0.26347224612380676</c:v>
                      </c:pt>
                      <c:pt idx="13">
                        <c:v>0.38550735236626243</c:v>
                      </c:pt>
                      <c:pt idx="14">
                        <c:v>0.37282837220901122</c:v>
                      </c:pt>
                      <c:pt idx="15">
                        <c:v>0.36785461767107941</c:v>
                      </c:pt>
                    </c:numCache>
                  </c:numRef>
                </c:val>
                <c:smooth val="0"/>
                <c:extLst xmlns:c15="http://schemas.microsoft.com/office/drawing/2012/chart">
                  <c:ext xmlns:c16="http://schemas.microsoft.com/office/drawing/2014/chart" uri="{C3380CC4-5D6E-409C-BE32-E72D297353CC}">
                    <c16:uniqueId val="{00000003-E057-41CE-9423-82EA428C685E}"/>
                  </c:ext>
                </c:extLst>
              </c15:ser>
            </c15:filteredLineSeries>
          </c:ext>
        </c:extLst>
      </c:lineChart>
      <c:catAx>
        <c:axId val="594686416"/>
        <c:scaling>
          <c:orientation val="minMax"/>
        </c:scaling>
        <c:delete val="0"/>
        <c:axPos val="b"/>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crossAx val="594688056"/>
        <c:crosses val="autoZero"/>
        <c:auto val="1"/>
        <c:lblAlgn val="ctr"/>
        <c:lblOffset val="100"/>
        <c:noMultiLvlLbl val="0"/>
      </c:catAx>
      <c:valAx>
        <c:axId val="594688056"/>
        <c:scaling>
          <c:orientation val="minMax"/>
          <c:max val="0.2"/>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crossAx val="594686416"/>
        <c:crosses val="autoZero"/>
        <c:crossBetween val="between"/>
        <c:majorUnit val="4.0000000000000008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TD"/>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Book Antiqua" panose="02040602050305030304" pitchFamily="18" charset="0"/>
                <a:ea typeface="+mn-ea"/>
                <a:cs typeface="+mn-cs"/>
              </a:defRPr>
            </a:pPr>
            <a:r>
              <a:rPr lang="fr-FR" sz="1800">
                <a:latin typeface="Book Antiqua" panose="02040602050305030304" pitchFamily="18" charset="0"/>
              </a:rPr>
              <a:t>Evolution</a:t>
            </a:r>
            <a:r>
              <a:rPr lang="fr-FR" sz="1800" baseline="0">
                <a:latin typeface="Book Antiqua" panose="02040602050305030304" pitchFamily="18" charset="0"/>
              </a:rPr>
              <a:t> du solde net de gestion (milliards de FCFA)</a:t>
            </a:r>
            <a:endParaRPr lang="fr-FR" sz="1800">
              <a:latin typeface="Book Antiqua" panose="02040602050305030304" pitchFamily="18" charset="0"/>
            </a:endParaRP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Book Antiqua" panose="02040602050305030304" pitchFamily="18" charset="0"/>
              <a:ea typeface="+mn-ea"/>
              <a:cs typeface="+mn-cs"/>
            </a:defRPr>
          </a:pPr>
          <a:endParaRPr lang="fr-TD"/>
        </a:p>
      </c:txPr>
    </c:title>
    <c:autoTitleDeleted val="0"/>
    <c:plotArea>
      <c:layout>
        <c:manualLayout>
          <c:layoutTarget val="inner"/>
          <c:xMode val="edge"/>
          <c:yMode val="edge"/>
          <c:x val="9.7270281409258155E-2"/>
          <c:y val="0.27393057638082174"/>
          <c:w val="0.88182328632354179"/>
          <c:h val="0.36633995875317932"/>
        </c:manualLayout>
      </c:layout>
      <c:barChart>
        <c:barDir val="col"/>
        <c:grouping val="clustered"/>
        <c:varyColors val="0"/>
        <c:ser>
          <c:idx val="2"/>
          <c:order val="2"/>
          <c:tx>
            <c:strRef>
              <c:f>Finpub1!$B$5</c:f>
              <c:strCache>
                <c:ptCount val="1"/>
                <c:pt idx="0">
                  <c:v>Solde net de gestion</c:v>
                </c:pt>
              </c:strCache>
            </c:strRef>
          </c:tx>
          <c:spPr>
            <a:solidFill>
              <a:schemeClr val="accent3"/>
            </a:solidFill>
            <a:ln>
              <a:noFill/>
            </a:ln>
            <a:effectLst/>
          </c:spPr>
          <c:invertIfNegative val="0"/>
          <c:cat>
            <c:numRef>
              <c:f>Finpub1!$C$2:$R$2</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Finpub1!$C$5:$R$5</c:f>
              <c:numCache>
                <c:formatCode>#\ ##0.0</c:formatCode>
                <c:ptCount val="16"/>
                <c:pt idx="0">
                  <c:v>205.178243342</c:v>
                </c:pt>
                <c:pt idx="1">
                  <c:v>328.17010533299998</c:v>
                </c:pt>
                <c:pt idx="2">
                  <c:v>399.37644828200013</c:v>
                </c:pt>
                <c:pt idx="3">
                  <c:v>527.61473651099982</c:v>
                </c:pt>
                <c:pt idx="4">
                  <c:v>-8.0083758169998873</c:v>
                </c:pt>
                <c:pt idx="5">
                  <c:v>90.762605478652404</c:v>
                </c:pt>
                <c:pt idx="6">
                  <c:v>906.58164253680002</c:v>
                </c:pt>
                <c:pt idx="7">
                  <c:v>791.57292532900021</c:v>
                </c:pt>
                <c:pt idx="8">
                  <c:v>496.23828036399971</c:v>
                </c:pt>
                <c:pt idx="9">
                  <c:v>235.3881560914358</c:v>
                </c:pt>
                <c:pt idx="10">
                  <c:v>-142.88783681300004</c:v>
                </c:pt>
                <c:pt idx="11">
                  <c:v>-16.542238054999984</c:v>
                </c:pt>
                <c:pt idx="12">
                  <c:v>177.12511923730983</c:v>
                </c:pt>
                <c:pt idx="13">
                  <c:v>337.27643345631475</c:v>
                </c:pt>
                <c:pt idx="14">
                  <c:v>272.26111992768676</c:v>
                </c:pt>
                <c:pt idx="15">
                  <c:v>423.13038692934379</c:v>
                </c:pt>
              </c:numCache>
            </c:numRef>
          </c:val>
          <c:extLst>
            <c:ext xmlns:c16="http://schemas.microsoft.com/office/drawing/2014/chart" uri="{C3380CC4-5D6E-409C-BE32-E72D297353CC}">
              <c16:uniqueId val="{00000000-6594-4E00-A523-E569BE997C8D}"/>
            </c:ext>
          </c:extLst>
        </c:ser>
        <c:dLbls>
          <c:showLegendKey val="0"/>
          <c:showVal val="0"/>
          <c:showCatName val="0"/>
          <c:showSerName val="0"/>
          <c:showPercent val="0"/>
          <c:showBubbleSize val="0"/>
        </c:dLbls>
        <c:gapWidth val="150"/>
        <c:axId val="544650560"/>
        <c:axId val="544640720"/>
      </c:barChart>
      <c:lineChart>
        <c:grouping val="standard"/>
        <c:varyColors val="0"/>
        <c:ser>
          <c:idx val="0"/>
          <c:order val="0"/>
          <c:tx>
            <c:strRef>
              <c:f>Finpub1!$B$3</c:f>
              <c:strCache>
                <c:ptCount val="1"/>
                <c:pt idx="0">
                  <c:v>Recettes Totales (y compris les dons)</c:v>
                </c:pt>
              </c:strCache>
            </c:strRef>
          </c:tx>
          <c:spPr>
            <a:ln w="28575" cap="rnd">
              <a:solidFill>
                <a:schemeClr val="accent1"/>
              </a:solidFill>
              <a:round/>
            </a:ln>
            <a:effectLst/>
          </c:spPr>
          <c:marker>
            <c:symbol val="none"/>
          </c:marker>
          <c:cat>
            <c:numRef>
              <c:f>Finpub1!$C$2:$R$2</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Finpub1!$C$3:$R$3</c:f>
              <c:numCache>
                <c:formatCode>#\ ##0.0</c:formatCode>
                <c:ptCount val="16"/>
                <c:pt idx="0">
                  <c:v>375.81224334199999</c:v>
                </c:pt>
                <c:pt idx="1">
                  <c:v>636.66849402299999</c:v>
                </c:pt>
                <c:pt idx="2">
                  <c:v>822.83644828200011</c:v>
                </c:pt>
                <c:pt idx="3">
                  <c:v>1106.4927365109997</c:v>
                </c:pt>
                <c:pt idx="4">
                  <c:v>626.09162418300002</c:v>
                </c:pt>
                <c:pt idx="5">
                  <c:v>839.45341306165244</c:v>
                </c:pt>
                <c:pt idx="6">
                  <c:v>1618.57243651</c:v>
                </c:pt>
                <c:pt idx="7">
                  <c:v>1494.6663526480002</c:v>
                </c:pt>
                <c:pt idx="8">
                  <c:v>1300.0504042699997</c:v>
                </c:pt>
                <c:pt idx="9">
                  <c:v>1099.5431560914358</c:v>
                </c:pt>
                <c:pt idx="10">
                  <c:v>701.76677551399996</c:v>
                </c:pt>
                <c:pt idx="11">
                  <c:v>673.44176194500005</c:v>
                </c:pt>
                <c:pt idx="12">
                  <c:v>838.13761505730986</c:v>
                </c:pt>
                <c:pt idx="13">
                  <c:v>924.82023445631478</c:v>
                </c:pt>
                <c:pt idx="14">
                  <c:v>911.26111992768676</c:v>
                </c:pt>
                <c:pt idx="15">
                  <c:v>1148.1283869293438</c:v>
                </c:pt>
              </c:numCache>
            </c:numRef>
          </c:val>
          <c:smooth val="0"/>
          <c:extLst>
            <c:ext xmlns:c16="http://schemas.microsoft.com/office/drawing/2014/chart" uri="{C3380CC4-5D6E-409C-BE32-E72D297353CC}">
              <c16:uniqueId val="{00000001-6594-4E00-A523-E569BE997C8D}"/>
            </c:ext>
          </c:extLst>
        </c:ser>
        <c:ser>
          <c:idx val="1"/>
          <c:order val="1"/>
          <c:tx>
            <c:strRef>
              <c:f>Finpub1!$B$4</c:f>
              <c:strCache>
                <c:ptCount val="1"/>
                <c:pt idx="0">
                  <c:v>Charges (Dépenses courantes)</c:v>
                </c:pt>
              </c:strCache>
            </c:strRef>
          </c:tx>
          <c:spPr>
            <a:ln w="28575" cap="rnd">
              <a:solidFill>
                <a:schemeClr val="accent2"/>
              </a:solidFill>
              <a:round/>
            </a:ln>
            <a:effectLst/>
          </c:spPr>
          <c:marker>
            <c:symbol val="none"/>
          </c:marker>
          <c:cat>
            <c:numRef>
              <c:f>Finpub1!$C$2:$R$2</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Finpub1!$C$4:$R$4</c:f>
              <c:numCache>
                <c:formatCode>#\ ##0.0</c:formatCode>
                <c:ptCount val="16"/>
                <c:pt idx="0">
                  <c:v>170.63399999999999</c:v>
                </c:pt>
                <c:pt idx="1">
                  <c:v>308.49838869000001</c:v>
                </c:pt>
                <c:pt idx="2">
                  <c:v>423.46</c:v>
                </c:pt>
                <c:pt idx="3">
                  <c:v>578.87799999999993</c:v>
                </c:pt>
                <c:pt idx="4">
                  <c:v>634.09999999999991</c:v>
                </c:pt>
                <c:pt idx="5">
                  <c:v>748.69080758300004</c:v>
                </c:pt>
                <c:pt idx="6">
                  <c:v>711.99079397319997</c:v>
                </c:pt>
                <c:pt idx="7">
                  <c:v>703.09342731899994</c:v>
                </c:pt>
                <c:pt idx="8">
                  <c:v>803.81212390600001</c:v>
                </c:pt>
                <c:pt idx="9">
                  <c:v>864.15499999999997</c:v>
                </c:pt>
                <c:pt idx="10">
                  <c:v>844.654612327</c:v>
                </c:pt>
                <c:pt idx="11">
                  <c:v>689.98400000000004</c:v>
                </c:pt>
                <c:pt idx="12">
                  <c:v>661.01249582000003</c:v>
                </c:pt>
                <c:pt idx="13">
                  <c:v>587.54380100000003</c:v>
                </c:pt>
                <c:pt idx="14">
                  <c:v>639</c:v>
                </c:pt>
                <c:pt idx="15">
                  <c:v>724.99800000000005</c:v>
                </c:pt>
              </c:numCache>
            </c:numRef>
          </c:val>
          <c:smooth val="0"/>
          <c:extLst>
            <c:ext xmlns:c16="http://schemas.microsoft.com/office/drawing/2014/chart" uri="{C3380CC4-5D6E-409C-BE32-E72D297353CC}">
              <c16:uniqueId val="{00000002-6594-4E00-A523-E569BE997C8D}"/>
            </c:ext>
          </c:extLst>
        </c:ser>
        <c:dLbls>
          <c:showLegendKey val="0"/>
          <c:showVal val="0"/>
          <c:showCatName val="0"/>
          <c:showSerName val="0"/>
          <c:showPercent val="0"/>
          <c:showBubbleSize val="0"/>
        </c:dLbls>
        <c:marker val="1"/>
        <c:smooth val="0"/>
        <c:axId val="544650560"/>
        <c:axId val="544640720"/>
      </c:lineChart>
      <c:catAx>
        <c:axId val="544650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crossAx val="544640720"/>
        <c:crosses val="autoZero"/>
        <c:auto val="1"/>
        <c:lblAlgn val="ctr"/>
        <c:lblOffset val="100"/>
        <c:noMultiLvlLbl val="0"/>
      </c:catAx>
      <c:valAx>
        <c:axId val="544640720"/>
        <c:scaling>
          <c:orientation val="minMax"/>
          <c:max val="1700"/>
          <c:min val="-2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crossAx val="544650560"/>
        <c:crosses val="autoZero"/>
        <c:crossBetween val="between"/>
      </c:valAx>
      <c:spPr>
        <a:noFill/>
        <a:ln>
          <a:noFill/>
        </a:ln>
        <a:effectLst/>
      </c:spPr>
    </c:plotArea>
    <c:legend>
      <c:legendPos val="b"/>
      <c:layout>
        <c:manualLayout>
          <c:xMode val="edge"/>
          <c:yMode val="edge"/>
          <c:x val="1.2444872962308286E-2"/>
          <c:y val="0.84756619449462411"/>
          <c:w val="0.95861864669513719"/>
          <c:h val="0.1246561698795859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legend>
    <c:plotVisOnly val="1"/>
    <c:dispBlanksAs val="gap"/>
    <c:showDLblsOverMax val="0"/>
  </c:chart>
  <c:spPr>
    <a:noFill/>
    <a:ln>
      <a:noFill/>
    </a:ln>
    <a:effectLst/>
  </c:spPr>
  <c:txPr>
    <a:bodyPr/>
    <a:lstStyle/>
    <a:p>
      <a:pPr>
        <a:defRPr/>
      </a:pPr>
      <a:endParaRPr lang="fr-TD"/>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Book Antiqua" panose="02040602050305030304" pitchFamily="18" charset="0"/>
                <a:ea typeface="+mn-ea"/>
                <a:cs typeface="+mn-cs"/>
              </a:defRPr>
            </a:pPr>
            <a:r>
              <a:rPr lang="fr-FR" sz="1800">
                <a:latin typeface="Book Antiqua" panose="02040602050305030304" pitchFamily="18" charset="0"/>
              </a:rPr>
              <a:t>Evolution de</a:t>
            </a:r>
            <a:r>
              <a:rPr lang="fr-FR" sz="1800" baseline="0">
                <a:latin typeface="Book Antiqua" panose="02040602050305030304" pitchFamily="18" charset="0"/>
              </a:rPr>
              <a:t> la capacité/besoin de financement (en milliards de FCFA)</a:t>
            </a:r>
            <a:endParaRPr lang="fr-FR" sz="1800">
              <a:latin typeface="Book Antiqua" panose="02040602050305030304" pitchFamily="18" charset="0"/>
            </a:endParaRP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Book Antiqua" panose="02040602050305030304" pitchFamily="18" charset="0"/>
              <a:ea typeface="+mn-ea"/>
              <a:cs typeface="+mn-cs"/>
            </a:defRPr>
          </a:pPr>
          <a:endParaRPr lang="fr-TD"/>
        </a:p>
      </c:txPr>
    </c:title>
    <c:autoTitleDeleted val="0"/>
    <c:plotArea>
      <c:layout>
        <c:manualLayout>
          <c:layoutTarget val="inner"/>
          <c:xMode val="edge"/>
          <c:yMode val="edge"/>
          <c:x val="0.10716514678979215"/>
          <c:y val="0.29032948071913206"/>
          <c:w val="0.8717239130283666"/>
          <c:h val="0.49527804755681887"/>
        </c:manualLayout>
      </c:layout>
      <c:barChart>
        <c:barDir val="col"/>
        <c:grouping val="clustered"/>
        <c:varyColors val="0"/>
        <c:ser>
          <c:idx val="3"/>
          <c:order val="3"/>
          <c:tx>
            <c:strRef>
              <c:f>Finpub1!$B$15</c:f>
              <c:strCache>
                <c:ptCount val="1"/>
                <c:pt idx="0">
                  <c:v>Capacité ou besoin de financement</c:v>
                </c:pt>
              </c:strCache>
            </c:strRef>
          </c:tx>
          <c:spPr>
            <a:solidFill>
              <a:schemeClr val="accent4"/>
            </a:solidFill>
            <a:ln>
              <a:noFill/>
            </a:ln>
            <a:effectLst/>
          </c:spPr>
          <c:invertIfNegative val="0"/>
          <c:cat>
            <c:numRef>
              <c:f>Finpub1!$C$11:$R$11</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Finpub1!$C$15:$R$15</c:f>
              <c:numCache>
                <c:formatCode>#\ ##0.0</c:formatCode>
                <c:ptCount val="16"/>
                <c:pt idx="0">
                  <c:v>-21.827756657999998</c:v>
                </c:pt>
                <c:pt idx="1">
                  <c:v>102.86392583200001</c:v>
                </c:pt>
                <c:pt idx="2">
                  <c:v>154.57088316400012</c:v>
                </c:pt>
                <c:pt idx="3">
                  <c:v>232.11473651099982</c:v>
                </c:pt>
                <c:pt idx="4">
                  <c:v>-360.8083758169999</c:v>
                </c:pt>
                <c:pt idx="5">
                  <c:v>-439.62006216034763</c:v>
                </c:pt>
                <c:pt idx="6">
                  <c:v>304.12464253680002</c:v>
                </c:pt>
                <c:pt idx="7">
                  <c:v>-92.061074670999801</c:v>
                </c:pt>
                <c:pt idx="8">
                  <c:v>-164.40242305700031</c:v>
                </c:pt>
                <c:pt idx="9">
                  <c:v>-428.6118439085642</c:v>
                </c:pt>
                <c:pt idx="10">
                  <c:v>-519.88783681300004</c:v>
                </c:pt>
                <c:pt idx="11">
                  <c:v>-196.54223805499998</c:v>
                </c:pt>
                <c:pt idx="12">
                  <c:v>-34.874880762690168</c:v>
                </c:pt>
                <c:pt idx="13">
                  <c:v>115.19743345631474</c:v>
                </c:pt>
                <c:pt idx="14">
                  <c:v>-12.738880072313236</c:v>
                </c:pt>
                <c:pt idx="15">
                  <c:v>-1.5876130706561753</c:v>
                </c:pt>
              </c:numCache>
            </c:numRef>
          </c:val>
          <c:extLst>
            <c:ext xmlns:c16="http://schemas.microsoft.com/office/drawing/2014/chart" uri="{C3380CC4-5D6E-409C-BE32-E72D297353CC}">
              <c16:uniqueId val="{00000000-A4DD-4FBE-AC79-87055904E531}"/>
            </c:ext>
          </c:extLst>
        </c:ser>
        <c:dLbls>
          <c:showLegendKey val="0"/>
          <c:showVal val="0"/>
          <c:showCatName val="0"/>
          <c:showSerName val="0"/>
          <c:showPercent val="0"/>
          <c:showBubbleSize val="0"/>
        </c:dLbls>
        <c:gapWidth val="150"/>
        <c:axId val="799054760"/>
        <c:axId val="799057384"/>
      </c:barChart>
      <c:lineChart>
        <c:grouping val="standard"/>
        <c:varyColors val="0"/>
        <c:ser>
          <c:idx val="0"/>
          <c:order val="0"/>
          <c:tx>
            <c:strRef>
              <c:f>Finpub1!$B$12</c:f>
              <c:strCache>
                <c:ptCount val="1"/>
                <c:pt idx="0">
                  <c:v>SOLDE NET DE GESTION</c:v>
                </c:pt>
              </c:strCache>
            </c:strRef>
          </c:tx>
          <c:spPr>
            <a:ln w="28575" cap="rnd">
              <a:solidFill>
                <a:schemeClr val="accent1"/>
              </a:solidFill>
              <a:round/>
            </a:ln>
            <a:effectLst/>
          </c:spPr>
          <c:marker>
            <c:symbol val="none"/>
          </c:marker>
          <c:cat>
            <c:numRef>
              <c:f>Finpub1!$C$11:$R$11</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Finpub1!$C$12:$R$12</c:f>
              <c:numCache>
                <c:formatCode>#\ ##0.0</c:formatCode>
                <c:ptCount val="16"/>
                <c:pt idx="0">
                  <c:v>205.178243342</c:v>
                </c:pt>
                <c:pt idx="1">
                  <c:v>328.17010533299998</c:v>
                </c:pt>
                <c:pt idx="2">
                  <c:v>399.37644828200013</c:v>
                </c:pt>
                <c:pt idx="3">
                  <c:v>527.61473651099982</c:v>
                </c:pt>
                <c:pt idx="4">
                  <c:v>-8.0083758169998873</c:v>
                </c:pt>
                <c:pt idx="5">
                  <c:v>90.762605478652404</c:v>
                </c:pt>
                <c:pt idx="6">
                  <c:v>906.58164253680002</c:v>
                </c:pt>
                <c:pt idx="7">
                  <c:v>791.57292532900021</c:v>
                </c:pt>
                <c:pt idx="8">
                  <c:v>496.23828036399971</c:v>
                </c:pt>
                <c:pt idx="9">
                  <c:v>235.3881560914358</c:v>
                </c:pt>
                <c:pt idx="10">
                  <c:v>-142.88783681300004</c:v>
                </c:pt>
                <c:pt idx="11">
                  <c:v>-16.542238054999984</c:v>
                </c:pt>
                <c:pt idx="12">
                  <c:v>177.12511923730983</c:v>
                </c:pt>
                <c:pt idx="13">
                  <c:v>337.27643345631475</c:v>
                </c:pt>
                <c:pt idx="14">
                  <c:v>272.26111992768676</c:v>
                </c:pt>
                <c:pt idx="15">
                  <c:v>423.13038692934379</c:v>
                </c:pt>
              </c:numCache>
            </c:numRef>
          </c:val>
          <c:smooth val="0"/>
          <c:extLst>
            <c:ext xmlns:c16="http://schemas.microsoft.com/office/drawing/2014/chart" uri="{C3380CC4-5D6E-409C-BE32-E72D297353CC}">
              <c16:uniqueId val="{00000001-A4DD-4FBE-AC79-87055904E531}"/>
            </c:ext>
          </c:extLst>
        </c:ser>
        <c:ser>
          <c:idx val="1"/>
          <c:order val="1"/>
          <c:tx>
            <c:strRef>
              <c:f>Finpub1!$B$13</c:f>
              <c:strCache>
                <c:ptCount val="1"/>
                <c:pt idx="0">
                  <c:v>Investissement total</c:v>
                </c:pt>
              </c:strCache>
            </c:strRef>
          </c:tx>
          <c:spPr>
            <a:ln w="28575" cap="rnd">
              <a:solidFill>
                <a:schemeClr val="accent2"/>
              </a:solidFill>
              <a:round/>
            </a:ln>
            <a:effectLst/>
          </c:spPr>
          <c:marker>
            <c:symbol val="none"/>
          </c:marker>
          <c:cat>
            <c:numRef>
              <c:f>Finpub1!$C$11:$R$11</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Finpub1!$C$13:$R$13</c:f>
              <c:numCache>
                <c:formatCode>#\ ##0.0</c:formatCode>
                <c:ptCount val="16"/>
                <c:pt idx="0">
                  <c:v>227.006</c:v>
                </c:pt>
                <c:pt idx="1">
                  <c:v>225.30617950099997</c:v>
                </c:pt>
                <c:pt idx="2">
                  <c:v>244.805565118</c:v>
                </c:pt>
                <c:pt idx="3">
                  <c:v>295.5</c:v>
                </c:pt>
                <c:pt idx="4">
                  <c:v>352.8</c:v>
                </c:pt>
                <c:pt idx="5">
                  <c:v>530.38266763900003</c:v>
                </c:pt>
                <c:pt idx="6">
                  <c:v>602.45699999999999</c:v>
                </c:pt>
                <c:pt idx="7">
                  <c:v>883.63400000000001</c:v>
                </c:pt>
                <c:pt idx="8">
                  <c:v>660.64070342100001</c:v>
                </c:pt>
                <c:pt idx="9">
                  <c:v>664</c:v>
                </c:pt>
                <c:pt idx="10">
                  <c:v>377</c:v>
                </c:pt>
                <c:pt idx="11">
                  <c:v>180</c:v>
                </c:pt>
                <c:pt idx="12">
                  <c:v>212</c:v>
                </c:pt>
                <c:pt idx="13">
                  <c:v>222.07900000000001</c:v>
                </c:pt>
                <c:pt idx="14">
                  <c:v>285</c:v>
                </c:pt>
                <c:pt idx="15">
                  <c:v>424.71799999999996</c:v>
                </c:pt>
              </c:numCache>
            </c:numRef>
          </c:val>
          <c:smooth val="0"/>
          <c:extLst>
            <c:ext xmlns:c16="http://schemas.microsoft.com/office/drawing/2014/chart" uri="{C3380CC4-5D6E-409C-BE32-E72D297353CC}">
              <c16:uniqueId val="{00000002-A4DD-4FBE-AC79-87055904E531}"/>
            </c:ext>
          </c:extLst>
        </c:ser>
        <c:ser>
          <c:idx val="2"/>
          <c:order val="2"/>
          <c:tx>
            <c:strRef>
              <c:f>Finpub1!$B$14</c:f>
              <c:strCache>
                <c:ptCount val="1"/>
                <c:pt idx="0">
                  <c:v>Investissement sur ressources intérieures</c:v>
                </c:pt>
              </c:strCache>
            </c:strRef>
          </c:tx>
          <c:spPr>
            <a:ln w="28575" cap="rnd">
              <a:solidFill>
                <a:schemeClr val="accent3"/>
              </a:solidFill>
              <a:round/>
            </a:ln>
            <a:effectLst/>
          </c:spPr>
          <c:marker>
            <c:symbol val="none"/>
          </c:marker>
          <c:cat>
            <c:numRef>
              <c:f>Finpub1!$C$11:$R$11</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Finpub1!$C$14:$R$14</c:f>
              <c:numCache>
                <c:formatCode>#\ ##0.0</c:formatCode>
                <c:ptCount val="16"/>
                <c:pt idx="0">
                  <c:v>75.007000000000005</c:v>
                </c:pt>
                <c:pt idx="1">
                  <c:v>91.106179501</c:v>
                </c:pt>
                <c:pt idx="2">
                  <c:v>154.58699999999999</c:v>
                </c:pt>
                <c:pt idx="3">
                  <c:v>220.1</c:v>
                </c:pt>
                <c:pt idx="4">
                  <c:v>242.1</c:v>
                </c:pt>
                <c:pt idx="5">
                  <c:v>400.55366763900003</c:v>
                </c:pt>
                <c:pt idx="6">
                  <c:v>416.31700000000001</c:v>
                </c:pt>
                <c:pt idx="7">
                  <c:v>640.21799999999996</c:v>
                </c:pt>
                <c:pt idx="8">
                  <c:v>468.99</c:v>
                </c:pt>
                <c:pt idx="9">
                  <c:v>510</c:v>
                </c:pt>
                <c:pt idx="10">
                  <c:v>231</c:v>
                </c:pt>
                <c:pt idx="11">
                  <c:v>51</c:v>
                </c:pt>
                <c:pt idx="12">
                  <c:v>36</c:v>
                </c:pt>
                <c:pt idx="13">
                  <c:v>84</c:v>
                </c:pt>
                <c:pt idx="14">
                  <c:v>153</c:v>
                </c:pt>
                <c:pt idx="15">
                  <c:v>170.71799999999999</c:v>
                </c:pt>
              </c:numCache>
            </c:numRef>
          </c:val>
          <c:smooth val="0"/>
          <c:extLst>
            <c:ext xmlns:c16="http://schemas.microsoft.com/office/drawing/2014/chart" uri="{C3380CC4-5D6E-409C-BE32-E72D297353CC}">
              <c16:uniqueId val="{00000003-A4DD-4FBE-AC79-87055904E531}"/>
            </c:ext>
          </c:extLst>
        </c:ser>
        <c:dLbls>
          <c:showLegendKey val="0"/>
          <c:showVal val="0"/>
          <c:showCatName val="0"/>
          <c:showSerName val="0"/>
          <c:showPercent val="0"/>
          <c:showBubbleSize val="0"/>
        </c:dLbls>
        <c:marker val="1"/>
        <c:smooth val="0"/>
        <c:axId val="799054760"/>
        <c:axId val="799057384"/>
      </c:lineChart>
      <c:catAx>
        <c:axId val="799054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crossAx val="799057384"/>
        <c:crosses val="autoZero"/>
        <c:auto val="1"/>
        <c:lblAlgn val="ctr"/>
        <c:lblOffset val="100"/>
        <c:noMultiLvlLbl val="0"/>
      </c:catAx>
      <c:valAx>
        <c:axId val="7990573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crossAx val="799054760"/>
        <c:crosses val="autoZero"/>
        <c:crossBetween val="between"/>
      </c:valAx>
      <c:spPr>
        <a:noFill/>
        <a:ln>
          <a:noFill/>
        </a:ln>
        <a:effectLst/>
      </c:spPr>
    </c:plotArea>
    <c:legend>
      <c:legendPos val="b"/>
      <c:layout>
        <c:manualLayout>
          <c:xMode val="edge"/>
          <c:yMode val="edge"/>
          <c:x val="1.8717712124147461E-2"/>
          <c:y val="0.77809552381485092"/>
          <c:w val="0.98128228787585259"/>
          <c:h val="0.19607348611584283"/>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legend>
    <c:plotVisOnly val="1"/>
    <c:dispBlanksAs val="gap"/>
    <c:showDLblsOverMax val="0"/>
  </c:chart>
  <c:spPr>
    <a:noFill/>
    <a:ln>
      <a:noFill/>
    </a:ln>
    <a:effectLst/>
  </c:spPr>
  <c:txPr>
    <a:bodyPr/>
    <a:lstStyle/>
    <a:p>
      <a:pPr>
        <a:defRPr/>
      </a:pPr>
      <a:endParaRPr lang="fr-TD"/>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Book Antiqua" panose="02040602050305030304" pitchFamily="18" charset="0"/>
                <a:ea typeface="+mn-ea"/>
                <a:cs typeface="+mn-cs"/>
              </a:defRPr>
            </a:pPr>
            <a:r>
              <a:rPr lang="fr-FR" sz="1600">
                <a:latin typeface="Book Antiqua" panose="02040602050305030304" pitchFamily="18" charset="0"/>
              </a:rPr>
              <a:t>Evolution des recettes,</a:t>
            </a:r>
            <a:r>
              <a:rPr lang="fr-FR" sz="1600" baseline="0">
                <a:latin typeface="Book Antiqua" panose="02040602050305030304" pitchFamily="18" charset="0"/>
              </a:rPr>
              <a:t> des dépenses et du solde budgétaire (en % du PIB)</a:t>
            </a:r>
            <a:endParaRPr lang="fr-FR" sz="1600">
              <a:latin typeface="Book Antiqua" panose="02040602050305030304" pitchFamily="18" charset="0"/>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Book Antiqua" panose="02040602050305030304" pitchFamily="18" charset="0"/>
              <a:ea typeface="+mn-ea"/>
              <a:cs typeface="+mn-cs"/>
            </a:defRPr>
          </a:pPr>
          <a:endParaRPr lang="fr-TD"/>
        </a:p>
      </c:txPr>
    </c:title>
    <c:autoTitleDeleted val="0"/>
    <c:plotArea>
      <c:layout>
        <c:manualLayout>
          <c:layoutTarget val="inner"/>
          <c:xMode val="edge"/>
          <c:yMode val="edge"/>
          <c:x val="9.789688914628504E-2"/>
          <c:y val="0.22438405585511925"/>
          <c:w val="0.88060841228955156"/>
          <c:h val="0.59457021795695364"/>
        </c:manualLayout>
      </c:layout>
      <c:barChart>
        <c:barDir val="col"/>
        <c:grouping val="clustered"/>
        <c:varyColors val="0"/>
        <c:ser>
          <c:idx val="2"/>
          <c:order val="2"/>
          <c:tx>
            <c:strRef>
              <c:f>Finpub2!$A$5</c:f>
              <c:strCache>
                <c:ptCount val="1"/>
                <c:pt idx="0">
                  <c:v>Solde global </c:v>
                </c:pt>
              </c:strCache>
            </c:strRef>
          </c:tx>
          <c:spPr>
            <a:solidFill>
              <a:schemeClr val="accent3"/>
            </a:solidFill>
            <a:ln>
              <a:noFill/>
            </a:ln>
            <a:effectLst/>
          </c:spPr>
          <c:invertIfNegative val="0"/>
          <c:cat>
            <c:numRef>
              <c:f>Finpub2!$B$2:$Q$2</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Finpub2!$B$5:$Q$5</c:f>
              <c:numCache>
                <c:formatCode>0.0%</c:formatCode>
                <c:ptCount val="16"/>
                <c:pt idx="0">
                  <c:v>-6.2030003833581093E-3</c:v>
                </c:pt>
                <c:pt idx="1">
                  <c:v>2.6394511770717749E-2</c:v>
                </c:pt>
                <c:pt idx="2">
                  <c:v>3.8387434753033634E-2</c:v>
                </c:pt>
                <c:pt idx="3">
                  <c:v>4.9887579858260339E-2</c:v>
                </c:pt>
                <c:pt idx="4">
                  <c:v>-8.1078183535128939E-2</c:v>
                </c:pt>
                <c:pt idx="5">
                  <c:v>-8.0913162045571696E-2</c:v>
                </c:pt>
                <c:pt idx="6">
                  <c:v>4.9747038373296831E-2</c:v>
                </c:pt>
                <c:pt idx="7">
                  <c:v>-1.2932796787222173E-2</c:v>
                </c:pt>
                <c:pt idx="8">
                  <c:v>-2.4100891391021728E-2</c:v>
                </c:pt>
                <c:pt idx="9">
                  <c:v>-6.0900266557856242E-2</c:v>
                </c:pt>
                <c:pt idx="10">
                  <c:v>-7.6679112305537075E-2</c:v>
                </c:pt>
                <c:pt idx="11">
                  <c:v>-3.1913315738315115E-2</c:v>
                </c:pt>
                <c:pt idx="12">
                  <c:v>-5.5387360850985001E-3</c:v>
                </c:pt>
                <c:pt idx="13">
                  <c:v>1.6746773310573643E-2</c:v>
                </c:pt>
                <c:pt idx="14">
                  <c:v>-1.9620921905299238E-3</c:v>
                </c:pt>
                <c:pt idx="15">
                  <c:v>-2.6518831777003204E-4</c:v>
                </c:pt>
              </c:numCache>
            </c:numRef>
          </c:val>
          <c:extLst>
            <c:ext xmlns:c16="http://schemas.microsoft.com/office/drawing/2014/chart" uri="{C3380CC4-5D6E-409C-BE32-E72D297353CC}">
              <c16:uniqueId val="{00000000-921A-4BE1-ACD8-F8D69F6A694C}"/>
            </c:ext>
          </c:extLst>
        </c:ser>
        <c:dLbls>
          <c:showLegendKey val="0"/>
          <c:showVal val="0"/>
          <c:showCatName val="0"/>
          <c:showSerName val="0"/>
          <c:showPercent val="0"/>
          <c:showBubbleSize val="0"/>
        </c:dLbls>
        <c:gapWidth val="150"/>
        <c:axId val="604185456"/>
        <c:axId val="604191032"/>
      </c:barChart>
      <c:lineChart>
        <c:grouping val="standard"/>
        <c:varyColors val="0"/>
        <c:ser>
          <c:idx val="0"/>
          <c:order val="0"/>
          <c:tx>
            <c:strRef>
              <c:f>Finpub2!$A$3</c:f>
              <c:strCache>
                <c:ptCount val="1"/>
                <c:pt idx="0">
                  <c:v>Recettes totales </c:v>
                </c:pt>
              </c:strCache>
            </c:strRef>
          </c:tx>
          <c:spPr>
            <a:ln w="28575" cap="rnd">
              <a:solidFill>
                <a:schemeClr val="accent1"/>
              </a:solidFill>
              <a:round/>
            </a:ln>
            <a:effectLst/>
          </c:spPr>
          <c:marker>
            <c:symbol val="none"/>
          </c:marker>
          <c:cat>
            <c:numRef>
              <c:f>Finpub2!$B$2:$Q$2</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Finpub2!$B$3:$Q$3</c:f>
              <c:numCache>
                <c:formatCode>0.0%</c:formatCode>
                <c:ptCount val="16"/>
                <c:pt idx="0">
                  <c:v>0.10679812525153436</c:v>
                </c:pt>
                <c:pt idx="1">
                  <c:v>0.1633668355899702</c:v>
                </c:pt>
                <c:pt idx="2">
                  <c:v>0.20435013260116902</c:v>
                </c:pt>
                <c:pt idx="3">
                  <c:v>0.23781447737878378</c:v>
                </c:pt>
                <c:pt idx="4">
                  <c:v>0.14069066855882156</c:v>
                </c:pt>
                <c:pt idx="5">
                  <c:v>0.15450348127195215</c:v>
                </c:pt>
                <c:pt idx="6">
                  <c:v>0.26475718783386792</c:v>
                </c:pt>
                <c:pt idx="7">
                  <c:v>0.20997165493207443</c:v>
                </c:pt>
                <c:pt idx="8">
                  <c:v>0.19058340511989794</c:v>
                </c:pt>
                <c:pt idx="9">
                  <c:v>0.15623103339188188</c:v>
                </c:pt>
                <c:pt idx="10">
                  <c:v>0.10350473617886934</c:v>
                </c:pt>
                <c:pt idx="11">
                  <c:v>0.1093493174444458</c:v>
                </c:pt>
                <c:pt idx="12">
                  <c:v>0.1331107935360358</c:v>
                </c:pt>
                <c:pt idx="13">
                  <c:v>0.13444531145170643</c:v>
                </c:pt>
                <c:pt idx="14">
                  <c:v>0.14035600592784289</c:v>
                </c:pt>
                <c:pt idx="15">
                  <c:v>0.19177861479056302</c:v>
                </c:pt>
              </c:numCache>
            </c:numRef>
          </c:val>
          <c:smooth val="0"/>
          <c:extLst>
            <c:ext xmlns:c16="http://schemas.microsoft.com/office/drawing/2014/chart" uri="{C3380CC4-5D6E-409C-BE32-E72D297353CC}">
              <c16:uniqueId val="{00000001-921A-4BE1-ACD8-F8D69F6A694C}"/>
            </c:ext>
          </c:extLst>
        </c:ser>
        <c:ser>
          <c:idx val="1"/>
          <c:order val="1"/>
          <c:tx>
            <c:strRef>
              <c:f>Finpub2!$A$4</c:f>
              <c:strCache>
                <c:ptCount val="1"/>
                <c:pt idx="0">
                  <c:v>Dépenses totales</c:v>
                </c:pt>
              </c:strCache>
            </c:strRef>
          </c:tx>
          <c:spPr>
            <a:ln w="28575" cap="rnd">
              <a:solidFill>
                <a:schemeClr val="accent2"/>
              </a:solidFill>
              <a:round/>
            </a:ln>
            <a:effectLst/>
          </c:spPr>
          <c:marker>
            <c:symbol val="none"/>
          </c:marker>
          <c:cat>
            <c:numRef>
              <c:f>Finpub2!$B$2:$Q$2</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Finpub2!$B$4:$Q$4</c:f>
              <c:numCache>
                <c:formatCode>0.0%</c:formatCode>
                <c:ptCount val="16"/>
                <c:pt idx="0">
                  <c:v>0.11300112563489247</c:v>
                </c:pt>
                <c:pt idx="1">
                  <c:v>0.13697232381925245</c:v>
                </c:pt>
                <c:pt idx="2">
                  <c:v>0.16596269784813539</c:v>
                </c:pt>
                <c:pt idx="3">
                  <c:v>0.18792689752052344</c:v>
                </c:pt>
                <c:pt idx="4">
                  <c:v>0.2217688520939505</c:v>
                </c:pt>
                <c:pt idx="5">
                  <c:v>0.23541664331752385</c:v>
                </c:pt>
                <c:pt idx="6">
                  <c:v>0.21501014946057109</c:v>
                </c:pt>
                <c:pt idx="7">
                  <c:v>0.2229044517192966</c:v>
                </c:pt>
                <c:pt idx="8">
                  <c:v>0.21468429651091966</c:v>
                </c:pt>
                <c:pt idx="9">
                  <c:v>0.21713129994973812</c:v>
                </c:pt>
                <c:pt idx="10">
                  <c:v>0.18018384848440641</c:v>
                </c:pt>
                <c:pt idx="11">
                  <c:v>0.14126263318276092</c:v>
                </c:pt>
                <c:pt idx="12">
                  <c:v>0.1386495296211343</c:v>
                </c:pt>
                <c:pt idx="13">
                  <c:v>0.11769853814113279</c:v>
                </c:pt>
                <c:pt idx="14">
                  <c:v>0.14231809811837282</c:v>
                </c:pt>
                <c:pt idx="15">
                  <c:v>0.19204380310833305</c:v>
                </c:pt>
              </c:numCache>
            </c:numRef>
          </c:val>
          <c:smooth val="0"/>
          <c:extLst>
            <c:ext xmlns:c16="http://schemas.microsoft.com/office/drawing/2014/chart" uri="{C3380CC4-5D6E-409C-BE32-E72D297353CC}">
              <c16:uniqueId val="{00000002-921A-4BE1-ACD8-F8D69F6A694C}"/>
            </c:ext>
          </c:extLst>
        </c:ser>
        <c:dLbls>
          <c:showLegendKey val="0"/>
          <c:showVal val="0"/>
          <c:showCatName val="0"/>
          <c:showSerName val="0"/>
          <c:showPercent val="0"/>
          <c:showBubbleSize val="0"/>
        </c:dLbls>
        <c:marker val="1"/>
        <c:smooth val="0"/>
        <c:axId val="604185456"/>
        <c:axId val="604191032"/>
      </c:lineChart>
      <c:catAx>
        <c:axId val="604185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crossAx val="604191032"/>
        <c:crosses val="autoZero"/>
        <c:auto val="1"/>
        <c:lblAlgn val="ctr"/>
        <c:lblOffset val="100"/>
        <c:noMultiLvlLbl val="0"/>
      </c:catAx>
      <c:valAx>
        <c:axId val="6041910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crossAx val="6041854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Book Antiqua" panose="02040602050305030304" pitchFamily="18" charset="0"/>
              <a:ea typeface="+mn-ea"/>
              <a:cs typeface="+mn-cs"/>
            </a:defRPr>
          </a:pPr>
          <a:endParaRPr lang="fr-TD"/>
        </a:p>
      </c:txPr>
    </c:legend>
    <c:plotVisOnly val="1"/>
    <c:dispBlanksAs val="gap"/>
    <c:showDLblsOverMax val="0"/>
  </c:chart>
  <c:spPr>
    <a:noFill/>
    <a:ln>
      <a:noFill/>
    </a:ln>
    <a:effectLst/>
  </c:spPr>
  <c:txPr>
    <a:bodyPr/>
    <a:lstStyle/>
    <a:p>
      <a:pPr>
        <a:defRPr/>
      </a:pPr>
      <a:endParaRPr lang="fr-TD"/>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1-08-25T20:01:18.576" idx="1">
    <p:pos x="2435" y="1518"/>
    <p:text>La rigueur budgétaire par exemple consiste pour
un État à "se serrer la ceinture". Cette vision s’oppose aux politiques de relance destinées à favoriser la croissance.</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A1241B-FDC6-497D-AC49-1740A2F7693F}" type="datetimeFigureOut">
              <a:rPr lang="fr-FR" smtClean="0"/>
              <a:t>25/08/2021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BE556D-83FF-4F99-80B3-F15114D69F3C}" type="slidenum">
              <a:rPr lang="fr-FR" smtClean="0"/>
              <a:t>‹N°›</a:t>
            </a:fld>
            <a:endParaRPr lang="fr-FR"/>
          </a:p>
        </p:txBody>
      </p:sp>
    </p:spTree>
    <p:extLst>
      <p:ext uri="{BB962C8B-B14F-4D97-AF65-F5344CB8AC3E}">
        <p14:creationId xmlns:p14="http://schemas.microsoft.com/office/powerpoint/2010/main" val="252433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717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E7879BB1-C55F-466D-8515-65DB6038AC78}"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1</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6823587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10</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2335103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11</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8619802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12</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5177945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13</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469067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14</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7998503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15</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9313149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16</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3108493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17</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7106396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18</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2807055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19</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842646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2</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230269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20</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8074556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21</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5366357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22</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9709954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23</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7391385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24</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8636584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25</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9841435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26</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5229586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27</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407446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3</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711991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4</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0615298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5</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4943809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6</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69850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7</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6074162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8</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877065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92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457200" rtl="0" eaLnBrk="0" fontAlgn="base" latinLnBrk="0" hangingPunct="0">
              <a:lnSpc>
                <a:spcPct val="100000"/>
              </a:lnSpc>
              <a:spcBef>
                <a:spcPct val="0"/>
              </a:spcBef>
              <a:spcAft>
                <a:spcPct val="0"/>
              </a:spcAft>
              <a:buClrTx/>
              <a:buSzTx/>
              <a:buFontTx/>
              <a:buNone/>
              <a:tabLst/>
              <a:defRPr/>
            </a:pPr>
            <a:fld id="{762FDF19-CA18-436F-98D2-9EBAAC1791C2}" type="slidenum">
              <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9</a:t>
            </a:fld>
            <a:endParaRPr kumimoji="0" lang="fr-FR"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980854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pPr>
              <a:defRPr/>
            </a:pPr>
            <a:fld id="{576FA85A-CF8D-4D00-8ED2-2D7C6BB1907B}" type="datetimeFigureOut">
              <a:rPr lang="en-US" smtClean="0"/>
              <a:pPr>
                <a:defRPr/>
              </a:pPr>
              <a:t>8/25/2021</a:t>
            </a:fld>
            <a:endParaRPr lang="en-US"/>
          </a:p>
        </p:txBody>
      </p:sp>
      <p:sp>
        <p:nvSpPr>
          <p:cNvPr id="5" name="Espace réservé du pied de page 4"/>
          <p:cNvSpPr>
            <a:spLocks noGrp="1"/>
          </p:cNvSpPr>
          <p:nvPr>
            <p:ph type="ftr" sz="quarter" idx="11"/>
          </p:nvPr>
        </p:nvSpPr>
        <p:spPr/>
        <p:txBody>
          <a:bodyPr/>
          <a:lstStyle/>
          <a:p>
            <a:pPr>
              <a:defRPr/>
            </a:pPr>
            <a:endParaRPr lang="en-US"/>
          </a:p>
        </p:txBody>
      </p:sp>
      <p:sp>
        <p:nvSpPr>
          <p:cNvPr id="6" name="Espace réservé du numéro de diapositive 5"/>
          <p:cNvSpPr>
            <a:spLocks noGrp="1"/>
          </p:cNvSpPr>
          <p:nvPr>
            <p:ph type="sldNum" sz="quarter" idx="12"/>
          </p:nvPr>
        </p:nvSpPr>
        <p:spPr/>
        <p:txBody>
          <a:bodyPr/>
          <a:lstStyle/>
          <a:p>
            <a:pPr>
              <a:defRPr/>
            </a:pPr>
            <a:fld id="{91FBF078-F41F-439A-9341-BDAB74CA873F}" type="slidenum">
              <a:rPr lang="en-US" smtClean="0"/>
              <a:pPr>
                <a:defRPr/>
              </a:pPr>
              <a:t>‹N°›</a:t>
            </a:fld>
            <a:endParaRPr lang="en-US"/>
          </a:p>
        </p:txBody>
      </p:sp>
    </p:spTree>
    <p:extLst>
      <p:ext uri="{BB962C8B-B14F-4D97-AF65-F5344CB8AC3E}">
        <p14:creationId xmlns:p14="http://schemas.microsoft.com/office/powerpoint/2010/main" val="792475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pPr>
              <a:defRPr/>
            </a:pPr>
            <a:fld id="{B605DE29-A251-4DEC-B374-F55BD51F2720}" type="datetimeFigureOut">
              <a:rPr lang="en-US" smtClean="0"/>
              <a:pPr>
                <a:defRPr/>
              </a:pPr>
              <a:t>8/25/2021</a:t>
            </a:fld>
            <a:endParaRPr lang="en-US"/>
          </a:p>
        </p:txBody>
      </p:sp>
      <p:sp>
        <p:nvSpPr>
          <p:cNvPr id="5" name="Espace réservé du pied de page 4"/>
          <p:cNvSpPr>
            <a:spLocks noGrp="1"/>
          </p:cNvSpPr>
          <p:nvPr>
            <p:ph type="ftr" sz="quarter" idx="11"/>
          </p:nvPr>
        </p:nvSpPr>
        <p:spPr/>
        <p:txBody>
          <a:bodyPr/>
          <a:lstStyle/>
          <a:p>
            <a:pPr>
              <a:defRPr/>
            </a:pPr>
            <a:endParaRPr lang="en-US"/>
          </a:p>
        </p:txBody>
      </p:sp>
      <p:sp>
        <p:nvSpPr>
          <p:cNvPr id="6" name="Espace réservé du numéro de diapositive 5"/>
          <p:cNvSpPr>
            <a:spLocks noGrp="1"/>
          </p:cNvSpPr>
          <p:nvPr>
            <p:ph type="sldNum" sz="quarter" idx="12"/>
          </p:nvPr>
        </p:nvSpPr>
        <p:spPr/>
        <p:txBody>
          <a:bodyPr/>
          <a:lstStyle/>
          <a:p>
            <a:pPr>
              <a:defRPr/>
            </a:pPr>
            <a:fld id="{DA936773-B8C7-4899-9BE3-C927A90F8BF8}" type="slidenum">
              <a:rPr lang="en-US" smtClean="0"/>
              <a:pPr>
                <a:defRPr/>
              </a:pPr>
              <a:t>‹N°›</a:t>
            </a:fld>
            <a:endParaRPr lang="en-US"/>
          </a:p>
        </p:txBody>
      </p:sp>
    </p:spTree>
    <p:extLst>
      <p:ext uri="{BB962C8B-B14F-4D97-AF65-F5344CB8AC3E}">
        <p14:creationId xmlns:p14="http://schemas.microsoft.com/office/powerpoint/2010/main" val="234830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pPr>
              <a:defRPr/>
            </a:pPr>
            <a:fld id="{AF5F3CE0-9792-4BAB-B3BD-7680C71F9123}" type="datetimeFigureOut">
              <a:rPr lang="en-US" smtClean="0"/>
              <a:pPr>
                <a:defRPr/>
              </a:pPr>
              <a:t>8/25/2021</a:t>
            </a:fld>
            <a:endParaRPr lang="en-US"/>
          </a:p>
        </p:txBody>
      </p:sp>
      <p:sp>
        <p:nvSpPr>
          <p:cNvPr id="5" name="Espace réservé du pied de page 4"/>
          <p:cNvSpPr>
            <a:spLocks noGrp="1"/>
          </p:cNvSpPr>
          <p:nvPr>
            <p:ph type="ftr" sz="quarter" idx="11"/>
          </p:nvPr>
        </p:nvSpPr>
        <p:spPr/>
        <p:txBody>
          <a:bodyPr/>
          <a:lstStyle/>
          <a:p>
            <a:pPr>
              <a:defRPr/>
            </a:pPr>
            <a:endParaRPr lang="en-US"/>
          </a:p>
        </p:txBody>
      </p:sp>
      <p:sp>
        <p:nvSpPr>
          <p:cNvPr id="6" name="Espace réservé du numéro de diapositive 5"/>
          <p:cNvSpPr>
            <a:spLocks noGrp="1"/>
          </p:cNvSpPr>
          <p:nvPr>
            <p:ph type="sldNum" sz="quarter" idx="12"/>
          </p:nvPr>
        </p:nvSpPr>
        <p:spPr/>
        <p:txBody>
          <a:bodyPr/>
          <a:lstStyle/>
          <a:p>
            <a:pPr>
              <a:defRPr/>
            </a:pPr>
            <a:fld id="{48525EE7-27F6-4D96-BC32-2F56E379354C}" type="slidenum">
              <a:rPr lang="en-US" smtClean="0"/>
              <a:pPr>
                <a:defRPr/>
              </a:pPr>
              <a:t>‹N°›</a:t>
            </a:fld>
            <a:endParaRPr lang="en-US"/>
          </a:p>
        </p:txBody>
      </p:sp>
    </p:spTree>
    <p:extLst>
      <p:ext uri="{BB962C8B-B14F-4D97-AF65-F5344CB8AC3E}">
        <p14:creationId xmlns:p14="http://schemas.microsoft.com/office/powerpoint/2010/main" val="137026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pPr>
              <a:defRPr/>
            </a:pPr>
            <a:fld id="{46FE5C6B-27EF-4870-AC5D-127C4E7D371E}" type="datetimeFigureOut">
              <a:rPr lang="en-US" smtClean="0"/>
              <a:pPr>
                <a:defRPr/>
              </a:pPr>
              <a:t>8/25/2021</a:t>
            </a:fld>
            <a:endParaRPr lang="en-US"/>
          </a:p>
        </p:txBody>
      </p:sp>
      <p:sp>
        <p:nvSpPr>
          <p:cNvPr id="5" name="Espace réservé du pied de page 4"/>
          <p:cNvSpPr>
            <a:spLocks noGrp="1"/>
          </p:cNvSpPr>
          <p:nvPr>
            <p:ph type="ftr" sz="quarter" idx="11"/>
          </p:nvPr>
        </p:nvSpPr>
        <p:spPr/>
        <p:txBody>
          <a:bodyPr/>
          <a:lstStyle/>
          <a:p>
            <a:pPr>
              <a:defRPr/>
            </a:pPr>
            <a:endParaRPr lang="en-US"/>
          </a:p>
        </p:txBody>
      </p:sp>
      <p:sp>
        <p:nvSpPr>
          <p:cNvPr id="6" name="Espace réservé du numéro de diapositive 5"/>
          <p:cNvSpPr>
            <a:spLocks noGrp="1"/>
          </p:cNvSpPr>
          <p:nvPr>
            <p:ph type="sldNum" sz="quarter" idx="12"/>
          </p:nvPr>
        </p:nvSpPr>
        <p:spPr/>
        <p:txBody>
          <a:bodyPr/>
          <a:lstStyle/>
          <a:p>
            <a:pPr>
              <a:defRPr/>
            </a:pPr>
            <a:fld id="{36F9DC18-4205-4588-86E8-5B16B8D9D144}" type="slidenum">
              <a:rPr lang="en-US" smtClean="0"/>
              <a:pPr>
                <a:defRPr/>
              </a:pPr>
              <a:t>‹N°›</a:t>
            </a:fld>
            <a:endParaRPr lang="en-US"/>
          </a:p>
        </p:txBody>
      </p:sp>
    </p:spTree>
    <p:extLst>
      <p:ext uri="{BB962C8B-B14F-4D97-AF65-F5344CB8AC3E}">
        <p14:creationId xmlns:p14="http://schemas.microsoft.com/office/powerpoint/2010/main" val="2302124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pPr>
              <a:defRPr/>
            </a:pPr>
            <a:fld id="{BE57FAAB-A9A4-4B81-95A0-95085517E667}" type="datetimeFigureOut">
              <a:rPr lang="en-US" smtClean="0"/>
              <a:pPr>
                <a:defRPr/>
              </a:pPr>
              <a:t>8/25/2021</a:t>
            </a:fld>
            <a:endParaRPr lang="en-US"/>
          </a:p>
        </p:txBody>
      </p:sp>
      <p:sp>
        <p:nvSpPr>
          <p:cNvPr id="5" name="Espace réservé du pied de page 4"/>
          <p:cNvSpPr>
            <a:spLocks noGrp="1"/>
          </p:cNvSpPr>
          <p:nvPr>
            <p:ph type="ftr" sz="quarter" idx="11"/>
          </p:nvPr>
        </p:nvSpPr>
        <p:spPr/>
        <p:txBody>
          <a:bodyPr/>
          <a:lstStyle/>
          <a:p>
            <a:pPr>
              <a:defRPr/>
            </a:pPr>
            <a:endParaRPr lang="en-US"/>
          </a:p>
        </p:txBody>
      </p:sp>
      <p:sp>
        <p:nvSpPr>
          <p:cNvPr id="6" name="Espace réservé du numéro de diapositive 5"/>
          <p:cNvSpPr>
            <a:spLocks noGrp="1"/>
          </p:cNvSpPr>
          <p:nvPr>
            <p:ph type="sldNum" sz="quarter" idx="12"/>
          </p:nvPr>
        </p:nvSpPr>
        <p:spPr/>
        <p:txBody>
          <a:bodyPr/>
          <a:lstStyle/>
          <a:p>
            <a:pPr>
              <a:defRPr/>
            </a:pPr>
            <a:fld id="{7788A3C8-D093-4E0B-8085-EE608D4A6943}" type="slidenum">
              <a:rPr lang="en-US" smtClean="0"/>
              <a:pPr>
                <a:defRPr/>
              </a:pPr>
              <a:t>‹N°›</a:t>
            </a:fld>
            <a:endParaRPr lang="en-US"/>
          </a:p>
        </p:txBody>
      </p:sp>
    </p:spTree>
    <p:extLst>
      <p:ext uri="{BB962C8B-B14F-4D97-AF65-F5344CB8AC3E}">
        <p14:creationId xmlns:p14="http://schemas.microsoft.com/office/powerpoint/2010/main" val="2433019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pPr>
              <a:defRPr/>
            </a:pPr>
            <a:fld id="{67978C1D-D867-4544-B0E8-ADED42FABFA4}" type="datetimeFigureOut">
              <a:rPr lang="en-US" smtClean="0"/>
              <a:pPr>
                <a:defRPr/>
              </a:pPr>
              <a:t>8/25/2021</a:t>
            </a:fld>
            <a:endParaRPr lang="en-US"/>
          </a:p>
        </p:txBody>
      </p:sp>
      <p:sp>
        <p:nvSpPr>
          <p:cNvPr id="6" name="Espace réservé du pied de page 5"/>
          <p:cNvSpPr>
            <a:spLocks noGrp="1"/>
          </p:cNvSpPr>
          <p:nvPr>
            <p:ph type="ftr" sz="quarter" idx="11"/>
          </p:nvPr>
        </p:nvSpPr>
        <p:spPr/>
        <p:txBody>
          <a:bodyPr/>
          <a:lstStyle/>
          <a:p>
            <a:pPr>
              <a:defRPr/>
            </a:pPr>
            <a:endParaRPr lang="en-US"/>
          </a:p>
        </p:txBody>
      </p:sp>
      <p:sp>
        <p:nvSpPr>
          <p:cNvPr id="7" name="Espace réservé du numéro de diapositive 6"/>
          <p:cNvSpPr>
            <a:spLocks noGrp="1"/>
          </p:cNvSpPr>
          <p:nvPr>
            <p:ph type="sldNum" sz="quarter" idx="12"/>
          </p:nvPr>
        </p:nvSpPr>
        <p:spPr/>
        <p:txBody>
          <a:bodyPr/>
          <a:lstStyle/>
          <a:p>
            <a:pPr>
              <a:defRPr/>
            </a:pPr>
            <a:fld id="{03D5CFEB-2E0F-46A2-A35B-9D8F281347FB}" type="slidenum">
              <a:rPr lang="en-US" smtClean="0"/>
              <a:pPr>
                <a:defRPr/>
              </a:pPr>
              <a:t>‹N°›</a:t>
            </a:fld>
            <a:endParaRPr lang="en-US"/>
          </a:p>
        </p:txBody>
      </p:sp>
    </p:spTree>
    <p:extLst>
      <p:ext uri="{BB962C8B-B14F-4D97-AF65-F5344CB8AC3E}">
        <p14:creationId xmlns:p14="http://schemas.microsoft.com/office/powerpoint/2010/main" val="1874582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pPr>
              <a:defRPr/>
            </a:pPr>
            <a:fld id="{278345E7-1B43-4ABE-A441-F5486998DDB7}" type="datetimeFigureOut">
              <a:rPr lang="en-US" smtClean="0"/>
              <a:pPr>
                <a:defRPr/>
              </a:pPr>
              <a:t>8/25/2021</a:t>
            </a:fld>
            <a:endParaRPr lang="en-US"/>
          </a:p>
        </p:txBody>
      </p:sp>
      <p:sp>
        <p:nvSpPr>
          <p:cNvPr id="8" name="Espace réservé du pied de page 7"/>
          <p:cNvSpPr>
            <a:spLocks noGrp="1"/>
          </p:cNvSpPr>
          <p:nvPr>
            <p:ph type="ftr" sz="quarter" idx="11"/>
          </p:nvPr>
        </p:nvSpPr>
        <p:spPr/>
        <p:txBody>
          <a:bodyPr/>
          <a:lstStyle/>
          <a:p>
            <a:pPr>
              <a:defRPr/>
            </a:pPr>
            <a:endParaRPr lang="en-US"/>
          </a:p>
        </p:txBody>
      </p:sp>
      <p:sp>
        <p:nvSpPr>
          <p:cNvPr id="9" name="Espace réservé du numéro de diapositive 8"/>
          <p:cNvSpPr>
            <a:spLocks noGrp="1"/>
          </p:cNvSpPr>
          <p:nvPr>
            <p:ph type="sldNum" sz="quarter" idx="12"/>
          </p:nvPr>
        </p:nvSpPr>
        <p:spPr/>
        <p:txBody>
          <a:bodyPr/>
          <a:lstStyle/>
          <a:p>
            <a:pPr>
              <a:defRPr/>
            </a:pPr>
            <a:fld id="{7C08591D-0C91-4602-A1AE-E7AA071E8E37}" type="slidenum">
              <a:rPr lang="en-US" smtClean="0"/>
              <a:pPr>
                <a:defRPr/>
              </a:pPr>
              <a:t>‹N°›</a:t>
            </a:fld>
            <a:endParaRPr lang="en-US"/>
          </a:p>
        </p:txBody>
      </p:sp>
    </p:spTree>
    <p:extLst>
      <p:ext uri="{BB962C8B-B14F-4D97-AF65-F5344CB8AC3E}">
        <p14:creationId xmlns:p14="http://schemas.microsoft.com/office/powerpoint/2010/main" val="2697829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pPr>
              <a:defRPr/>
            </a:pPr>
            <a:fld id="{A6A24110-E5C4-4A1C-8C0B-5B9BFD5C2717}" type="datetimeFigureOut">
              <a:rPr lang="en-US" smtClean="0"/>
              <a:pPr>
                <a:defRPr/>
              </a:pPr>
              <a:t>8/25/2021</a:t>
            </a:fld>
            <a:endParaRPr lang="en-US"/>
          </a:p>
        </p:txBody>
      </p:sp>
      <p:sp>
        <p:nvSpPr>
          <p:cNvPr id="4" name="Espace réservé du pied de page 3"/>
          <p:cNvSpPr>
            <a:spLocks noGrp="1"/>
          </p:cNvSpPr>
          <p:nvPr>
            <p:ph type="ftr" sz="quarter" idx="11"/>
          </p:nvPr>
        </p:nvSpPr>
        <p:spPr/>
        <p:txBody>
          <a:bodyPr/>
          <a:lstStyle/>
          <a:p>
            <a:pPr>
              <a:defRPr/>
            </a:pPr>
            <a:endParaRPr lang="en-US"/>
          </a:p>
        </p:txBody>
      </p:sp>
      <p:sp>
        <p:nvSpPr>
          <p:cNvPr id="5" name="Espace réservé du numéro de diapositive 4"/>
          <p:cNvSpPr>
            <a:spLocks noGrp="1"/>
          </p:cNvSpPr>
          <p:nvPr>
            <p:ph type="sldNum" sz="quarter" idx="12"/>
          </p:nvPr>
        </p:nvSpPr>
        <p:spPr/>
        <p:txBody>
          <a:bodyPr/>
          <a:lstStyle/>
          <a:p>
            <a:pPr>
              <a:defRPr/>
            </a:pPr>
            <a:fld id="{5AAC1FEA-D446-46C9-A2B1-1D1841F04B7E}" type="slidenum">
              <a:rPr lang="en-US" smtClean="0"/>
              <a:pPr>
                <a:defRPr/>
              </a:pPr>
              <a:t>‹N°›</a:t>
            </a:fld>
            <a:endParaRPr lang="en-US"/>
          </a:p>
        </p:txBody>
      </p:sp>
    </p:spTree>
    <p:extLst>
      <p:ext uri="{BB962C8B-B14F-4D97-AF65-F5344CB8AC3E}">
        <p14:creationId xmlns:p14="http://schemas.microsoft.com/office/powerpoint/2010/main" val="2686259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fld id="{4C07E47C-1333-4BAE-AD36-18A93DAB6DA4}" type="datetimeFigureOut">
              <a:rPr lang="en-US" smtClean="0"/>
              <a:pPr>
                <a:defRPr/>
              </a:pPr>
              <a:t>8/25/2021</a:t>
            </a:fld>
            <a:endParaRPr lang="en-US"/>
          </a:p>
        </p:txBody>
      </p:sp>
      <p:sp>
        <p:nvSpPr>
          <p:cNvPr id="3" name="Espace réservé du pied de page 2"/>
          <p:cNvSpPr>
            <a:spLocks noGrp="1"/>
          </p:cNvSpPr>
          <p:nvPr>
            <p:ph type="ftr" sz="quarter" idx="11"/>
          </p:nvPr>
        </p:nvSpPr>
        <p:spPr/>
        <p:txBody>
          <a:bodyPr/>
          <a:lstStyle/>
          <a:p>
            <a:pPr>
              <a:defRPr/>
            </a:pPr>
            <a:endParaRPr lang="en-US"/>
          </a:p>
        </p:txBody>
      </p:sp>
      <p:sp>
        <p:nvSpPr>
          <p:cNvPr id="4" name="Espace réservé du numéro de diapositive 3"/>
          <p:cNvSpPr>
            <a:spLocks noGrp="1"/>
          </p:cNvSpPr>
          <p:nvPr>
            <p:ph type="sldNum" sz="quarter" idx="12"/>
          </p:nvPr>
        </p:nvSpPr>
        <p:spPr/>
        <p:txBody>
          <a:bodyPr/>
          <a:lstStyle/>
          <a:p>
            <a:pPr>
              <a:defRPr/>
            </a:pPr>
            <a:fld id="{3CE055BD-D795-4F67-9375-0B2AD78590E3}" type="slidenum">
              <a:rPr lang="en-US" smtClean="0"/>
              <a:pPr>
                <a:defRPr/>
              </a:pPr>
              <a:t>‹N°›</a:t>
            </a:fld>
            <a:endParaRPr lang="en-US"/>
          </a:p>
        </p:txBody>
      </p:sp>
    </p:spTree>
    <p:extLst>
      <p:ext uri="{BB962C8B-B14F-4D97-AF65-F5344CB8AC3E}">
        <p14:creationId xmlns:p14="http://schemas.microsoft.com/office/powerpoint/2010/main" val="465667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pPr>
              <a:defRPr/>
            </a:pPr>
            <a:fld id="{3C57B267-EA43-4F39-A09C-633A578E1C98}" type="datetimeFigureOut">
              <a:rPr lang="en-US" smtClean="0"/>
              <a:pPr>
                <a:defRPr/>
              </a:pPr>
              <a:t>8/25/2021</a:t>
            </a:fld>
            <a:endParaRPr lang="en-US"/>
          </a:p>
        </p:txBody>
      </p:sp>
      <p:sp>
        <p:nvSpPr>
          <p:cNvPr id="6" name="Espace réservé du pied de page 5"/>
          <p:cNvSpPr>
            <a:spLocks noGrp="1"/>
          </p:cNvSpPr>
          <p:nvPr>
            <p:ph type="ftr" sz="quarter" idx="11"/>
          </p:nvPr>
        </p:nvSpPr>
        <p:spPr/>
        <p:txBody>
          <a:bodyPr/>
          <a:lstStyle/>
          <a:p>
            <a:pPr>
              <a:defRPr/>
            </a:pPr>
            <a:endParaRPr lang="en-US"/>
          </a:p>
        </p:txBody>
      </p:sp>
      <p:sp>
        <p:nvSpPr>
          <p:cNvPr id="7" name="Espace réservé du numéro de diapositive 6"/>
          <p:cNvSpPr>
            <a:spLocks noGrp="1"/>
          </p:cNvSpPr>
          <p:nvPr>
            <p:ph type="sldNum" sz="quarter" idx="12"/>
          </p:nvPr>
        </p:nvSpPr>
        <p:spPr/>
        <p:txBody>
          <a:bodyPr/>
          <a:lstStyle/>
          <a:p>
            <a:pPr>
              <a:defRPr/>
            </a:pPr>
            <a:fld id="{CE4B9778-15FC-40F1-B3DF-DF38F5151BFB}" type="slidenum">
              <a:rPr lang="en-US" smtClean="0"/>
              <a:pPr>
                <a:defRPr/>
              </a:pPr>
              <a:t>‹N°›</a:t>
            </a:fld>
            <a:endParaRPr lang="en-US"/>
          </a:p>
        </p:txBody>
      </p:sp>
    </p:spTree>
    <p:extLst>
      <p:ext uri="{BB962C8B-B14F-4D97-AF65-F5344CB8AC3E}">
        <p14:creationId xmlns:p14="http://schemas.microsoft.com/office/powerpoint/2010/main" val="2759288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pPr>
              <a:defRPr/>
            </a:pPr>
            <a:fld id="{2B749D0F-1367-491D-A350-E8D4413BEEDB}" type="datetimeFigureOut">
              <a:rPr lang="en-US" smtClean="0"/>
              <a:pPr>
                <a:defRPr/>
              </a:pPr>
              <a:t>8/25/2021</a:t>
            </a:fld>
            <a:endParaRPr lang="en-US"/>
          </a:p>
        </p:txBody>
      </p:sp>
      <p:sp>
        <p:nvSpPr>
          <p:cNvPr id="6" name="Espace réservé du pied de page 5"/>
          <p:cNvSpPr>
            <a:spLocks noGrp="1"/>
          </p:cNvSpPr>
          <p:nvPr>
            <p:ph type="ftr" sz="quarter" idx="11"/>
          </p:nvPr>
        </p:nvSpPr>
        <p:spPr/>
        <p:txBody>
          <a:bodyPr/>
          <a:lstStyle/>
          <a:p>
            <a:pPr>
              <a:defRPr/>
            </a:pPr>
            <a:endParaRPr lang="en-US"/>
          </a:p>
        </p:txBody>
      </p:sp>
      <p:sp>
        <p:nvSpPr>
          <p:cNvPr id="7" name="Espace réservé du numéro de diapositive 6"/>
          <p:cNvSpPr>
            <a:spLocks noGrp="1"/>
          </p:cNvSpPr>
          <p:nvPr>
            <p:ph type="sldNum" sz="quarter" idx="12"/>
          </p:nvPr>
        </p:nvSpPr>
        <p:spPr/>
        <p:txBody>
          <a:bodyPr/>
          <a:lstStyle/>
          <a:p>
            <a:pPr>
              <a:defRPr/>
            </a:pPr>
            <a:fld id="{2E91797B-C950-4478-A94E-76CB9EB8EB7F}" type="slidenum">
              <a:rPr lang="en-US" smtClean="0"/>
              <a:pPr>
                <a:defRPr/>
              </a:pPr>
              <a:t>‹N°›</a:t>
            </a:fld>
            <a:endParaRPr lang="en-US"/>
          </a:p>
        </p:txBody>
      </p:sp>
    </p:spTree>
    <p:extLst>
      <p:ext uri="{BB962C8B-B14F-4D97-AF65-F5344CB8AC3E}">
        <p14:creationId xmlns:p14="http://schemas.microsoft.com/office/powerpoint/2010/main" val="1916750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000">
              <a:schemeClr val="tx1"/>
            </a:gs>
            <a:gs pos="9000">
              <a:schemeClr val="bg1">
                <a:alpha val="63000"/>
                <a:lumMod val="73000"/>
                <a:lumOff val="27000"/>
              </a:schemeClr>
            </a:gs>
          </a:gsLst>
          <a:lin ang="5400000" scaled="1"/>
          <a:tileRect/>
        </a:gra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9967A67D-1A67-4F5B-AA85-C1A410560784}" type="datetimeFigureOut">
              <a:rPr lang="en-US" smtClean="0"/>
              <a:pPr>
                <a:defRPr/>
              </a:pPr>
              <a:t>8/25/2021</a:t>
            </a:fld>
            <a:endParaRPr lang="en-US"/>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FF92AD7-42E6-4659-AE63-1C6EAEE30314}" type="slidenum">
              <a:rPr lang="en-US" smtClean="0"/>
              <a:pPr>
                <a:defRPr/>
              </a:pPr>
              <a:t>‹N°›</a:t>
            </a:fld>
            <a:endParaRPr lang="en-US"/>
          </a:p>
        </p:txBody>
      </p:sp>
    </p:spTree>
    <p:extLst>
      <p:ext uri="{BB962C8B-B14F-4D97-AF65-F5344CB8AC3E}">
        <p14:creationId xmlns:p14="http://schemas.microsoft.com/office/powerpoint/2010/main" val="39881019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hyperlink" Target="mailto:houssoube@yahoo.fr" TargetMode="Externa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mailto:houssoubefata@gmail.com" TargetMode="Externa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microsoft.com/office/2007/relationships/hdphoto" Target="../media/hdphoto2.wdp"/></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microsoft.com/office/2007/relationships/hdphoto" Target="../media/hdphoto3.wdp"/></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1"/>
            </a:gs>
            <a:gs pos="0">
              <a:schemeClr val="bg1">
                <a:alpha val="63000"/>
                <a:lumMod val="73000"/>
                <a:lumOff val="27000"/>
              </a:schemeClr>
            </a:gs>
          </a:gsLst>
          <a:lin ang="5400000" scaled="1"/>
          <a:tileRect/>
        </a:gradFill>
        <a:effectLst/>
      </p:bgPr>
    </p:bg>
    <p:spTree>
      <p:nvGrpSpPr>
        <p:cNvPr id="1" name=""/>
        <p:cNvGrpSpPr/>
        <p:nvPr/>
      </p:nvGrpSpPr>
      <p:grpSpPr>
        <a:xfrm>
          <a:off x="0" y="0"/>
          <a:ext cx="0" cy="0"/>
          <a:chOff x="0" y="0"/>
          <a:chExt cx="0" cy="0"/>
        </a:xfrm>
      </p:grpSpPr>
      <p:sp>
        <p:nvSpPr>
          <p:cNvPr id="6147" name="Title 1"/>
          <p:cNvSpPr txBox="1">
            <a:spLocks/>
          </p:cNvSpPr>
          <p:nvPr/>
        </p:nvSpPr>
        <p:spPr bwMode="auto">
          <a:xfrm>
            <a:off x="711958" y="2228504"/>
            <a:ext cx="10768083" cy="695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marL="0" marR="0" lvl="0" indent="0" algn="ctr" defTabSz="914400" rtl="0" eaLnBrk="1" fontAlgn="base" latinLnBrk="0" hangingPunct="1">
              <a:lnSpc>
                <a:spcPct val="80000"/>
              </a:lnSpc>
              <a:spcBef>
                <a:spcPct val="0"/>
              </a:spcBef>
              <a:spcAft>
                <a:spcPct val="0"/>
              </a:spcAft>
              <a:buClrTx/>
              <a:buSzTx/>
              <a:buFontTx/>
              <a:buNone/>
              <a:tabLst/>
              <a:defRPr/>
            </a:pPr>
            <a:r>
              <a:rPr lang="en-CA" sz="3200" dirty="0">
                <a:solidFill>
                  <a:srgbClr val="002060"/>
                </a:solidFill>
                <a:effectLst>
                  <a:outerShdw blurRad="38100" dist="38100" dir="2700000" algn="tl">
                    <a:srgbClr val="000000">
                      <a:alpha val="43137"/>
                    </a:srgbClr>
                  </a:outerShdw>
                </a:effectLst>
                <a:latin typeface="Britannic Bold" panose="020B0903060703020204" pitchFamily="34" charset="0"/>
              </a:rPr>
              <a:t>PRÊTS DU FMI ET POLITIQUES D’AUSTERITE AU TCHAD</a:t>
            </a:r>
            <a:endParaRPr kumimoji="0" lang="fr-FR" sz="3200" b="0" i="0" u="none" strike="noStrike" kern="1200" cap="none" spc="0" normalizeH="0" baseline="0" noProof="0" dirty="0">
              <a:ln>
                <a:noFill/>
              </a:ln>
              <a:solidFill>
                <a:srgbClr val="002060"/>
              </a:solidFill>
              <a:effectLst/>
              <a:uLnTx/>
              <a:uFillTx/>
              <a:latin typeface="Bauhaus 93" panose="04030905020B02020C02" pitchFamily="82" charset="0"/>
            </a:endParaRPr>
          </a:p>
        </p:txBody>
      </p:sp>
      <p:sp>
        <p:nvSpPr>
          <p:cNvPr id="2" name="Sous-titre 1"/>
          <p:cNvSpPr>
            <a:spLocks noGrp="1"/>
          </p:cNvSpPr>
          <p:nvPr>
            <p:ph type="subTitle" idx="1"/>
          </p:nvPr>
        </p:nvSpPr>
        <p:spPr>
          <a:xfrm>
            <a:off x="1396475" y="3202767"/>
            <a:ext cx="8814698" cy="2619103"/>
          </a:xfrm>
        </p:spPr>
        <p:txBody>
          <a:bodyPr>
            <a:normAutofit fontScale="77500" lnSpcReduction="20000"/>
          </a:bodyPr>
          <a:lstStyle/>
          <a:p>
            <a:pPr algn="ctr" eaLnBrk="1" hangingPunct="1"/>
            <a:r>
              <a:rPr lang="fr-FR" dirty="0">
                <a:solidFill>
                  <a:schemeClr val="tx1"/>
                </a:solidFill>
                <a:latin typeface="Trebuchet MS" panose="020B0603020202020204" pitchFamily="34" charset="0"/>
              </a:rPr>
              <a:t>Présenté par</a:t>
            </a:r>
          </a:p>
          <a:p>
            <a:pPr algn="ctr" eaLnBrk="1" hangingPunct="1"/>
            <a:endParaRPr lang="fr-FR" dirty="0">
              <a:solidFill>
                <a:schemeClr val="tx1"/>
              </a:solidFill>
              <a:latin typeface="Trebuchet MS" panose="020B0603020202020204" pitchFamily="34" charset="0"/>
            </a:endParaRPr>
          </a:p>
          <a:p>
            <a:pPr algn="ctr" eaLnBrk="1" hangingPunct="1"/>
            <a:r>
              <a:rPr lang="fr-FR" b="1" dirty="0">
                <a:solidFill>
                  <a:srgbClr val="002060"/>
                </a:solidFill>
                <a:latin typeface="Trebuchet MS" panose="020B0603020202020204" pitchFamily="34" charset="0"/>
              </a:rPr>
              <a:t>M. FATA HOUSSOUBE</a:t>
            </a:r>
          </a:p>
          <a:p>
            <a:pPr algn="ctr" eaLnBrk="1" hangingPunct="1"/>
            <a:r>
              <a:rPr lang="fr-FR" i="1" dirty="0">
                <a:latin typeface="Trebuchet MS" panose="020B0603020202020204" pitchFamily="34" charset="0"/>
              </a:rPr>
              <a:t>Chef de Division de la Prévision et de la Modélisation Macroéconomique</a:t>
            </a:r>
          </a:p>
          <a:p>
            <a:pPr algn="ctr" eaLnBrk="1" hangingPunct="1"/>
            <a:endParaRPr lang="fr-FR" i="1" dirty="0">
              <a:latin typeface="Trebuchet MS" panose="020B0603020202020204" pitchFamily="34" charset="0"/>
            </a:endParaRPr>
          </a:p>
          <a:p>
            <a:pPr algn="ctr" eaLnBrk="1" hangingPunct="1"/>
            <a:r>
              <a:rPr lang="fr-FR" b="1" dirty="0">
                <a:solidFill>
                  <a:srgbClr val="002060"/>
                </a:solidFill>
                <a:latin typeface="Trebuchet MS" panose="020B0603020202020204" pitchFamily="34" charset="0"/>
              </a:rPr>
              <a:t>MINISTERE DES FINANCES ET DU BUDGET</a:t>
            </a:r>
          </a:p>
          <a:p>
            <a:pPr algn="ctr" eaLnBrk="1" hangingPunct="1"/>
            <a:endParaRPr lang="fr-FR" b="1" dirty="0">
              <a:solidFill>
                <a:schemeClr val="tx1"/>
              </a:solidFill>
              <a:latin typeface="Trebuchet MS" panose="020B0603020202020204" pitchFamily="34" charset="0"/>
            </a:endParaRPr>
          </a:p>
          <a:p>
            <a:pPr algn="l" eaLnBrk="1" hangingPunct="1"/>
            <a:r>
              <a:rPr lang="fr-FR" dirty="0">
                <a:solidFill>
                  <a:schemeClr val="tx1"/>
                </a:solidFill>
                <a:latin typeface="Trebuchet MS" panose="020B0603020202020204" pitchFamily="34" charset="0"/>
              </a:rPr>
              <a:t>Email: </a:t>
            </a:r>
            <a:r>
              <a:rPr lang="fr-FR" b="1" dirty="0">
                <a:latin typeface="Trebuchet MS" panose="020B0603020202020204" pitchFamily="34" charset="0"/>
                <a:hlinkClick r:id="rId3"/>
              </a:rPr>
              <a:t>houssoube@yahoo.fr</a:t>
            </a:r>
            <a:r>
              <a:rPr lang="fr-FR" b="1" dirty="0">
                <a:latin typeface="Trebuchet MS" panose="020B0603020202020204" pitchFamily="34" charset="0"/>
              </a:rPr>
              <a:t> ou </a:t>
            </a:r>
            <a:r>
              <a:rPr lang="fr-FR" b="1" dirty="0">
                <a:latin typeface="Trebuchet MS" panose="020B0603020202020204" pitchFamily="34" charset="0"/>
                <a:hlinkClick r:id="rId4"/>
              </a:rPr>
              <a:t>houssoubefata@gmail.com</a:t>
            </a:r>
            <a:endParaRPr lang="fr-FR" b="1" dirty="0">
              <a:latin typeface="Trebuchet MS" panose="020B0603020202020204" pitchFamily="34" charset="0"/>
            </a:endParaRPr>
          </a:p>
          <a:p>
            <a:pPr algn="ctr" eaLnBrk="1" hangingPunct="1"/>
            <a:endParaRPr lang="fr-FR" b="1" dirty="0">
              <a:latin typeface="Trebuchet MS" panose="020B0603020202020204" pitchFamily="34" charset="0"/>
            </a:endParaRPr>
          </a:p>
        </p:txBody>
      </p:sp>
      <p:sp>
        <p:nvSpPr>
          <p:cNvPr id="3" name="Espace réservé de la date 2"/>
          <p:cNvSpPr>
            <a:spLocks noGrp="1"/>
          </p:cNvSpPr>
          <p:nvPr>
            <p:ph type="dt" sz="half" idx="10"/>
          </p:nvPr>
        </p:nvSpPr>
        <p:spPr>
          <a:xfrm>
            <a:off x="4694829" y="6360388"/>
            <a:ext cx="3773921" cy="344656"/>
          </a:xfrm>
        </p:spPr>
        <p:txBody>
          <a:body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002060">
                    <a:alpha val="60000"/>
                  </a:srgbClr>
                </a:solidFill>
                <a:effectLst/>
                <a:uLnTx/>
                <a:uFillTx/>
                <a:latin typeface="Copperplate Gothic Bold" panose="020E0705020206020404" pitchFamily="34" charset="0"/>
                <a:ea typeface="+mn-ea"/>
                <a:cs typeface="+mn-cs"/>
              </a:rPr>
              <a:t>N’Djamena, 26 août 2021</a:t>
            </a:r>
          </a:p>
        </p:txBody>
      </p:sp>
      <p:pic>
        <p:nvPicPr>
          <p:cNvPr id="8" name="Image 9"/>
          <p:cNvPicPr>
            <a:picLocks noChangeAspect="1" noChangeArrowheads="1"/>
          </p:cNvPicPr>
          <p:nvPr/>
        </p:nvPicPr>
        <p:blipFill rotWithShape="1">
          <a:blip r:embed="rId5">
            <a:extLst>
              <a:ext uri="{28A0092B-C50C-407E-A947-70E740481C1C}">
                <a14:useLocalDpi xmlns:a14="http://schemas.microsoft.com/office/drawing/2010/main" val="0"/>
              </a:ext>
            </a:extLst>
          </a:blip>
          <a:srcRect l="1215" t="4443" r="64218" b="5386"/>
          <a:stretch/>
        </p:blipFill>
        <p:spPr bwMode="auto">
          <a:xfrm>
            <a:off x="0" y="24031"/>
            <a:ext cx="1547940" cy="838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1.png">
            <a:extLst>
              <a:ext uri="{FF2B5EF4-FFF2-40B4-BE49-F238E27FC236}">
                <a16:creationId xmlns:a16="http://schemas.microsoft.com/office/drawing/2014/main" id="{552E6B0F-C583-4613-83A5-858A38651CBE}"/>
              </a:ext>
            </a:extLst>
          </p:cNvPr>
          <p:cNvPicPr/>
          <p:nvPr/>
        </p:nvPicPr>
        <p:blipFill>
          <a:blip r:embed="rId6"/>
          <a:srcRect/>
          <a:stretch>
            <a:fillRect/>
          </a:stretch>
        </p:blipFill>
        <p:spPr>
          <a:xfrm>
            <a:off x="9548370" y="0"/>
            <a:ext cx="2643629" cy="862884"/>
          </a:xfrm>
          <a:prstGeom prst="rect">
            <a:avLst/>
          </a:prstGeom>
          <a:ln/>
        </p:spPr>
      </p:pic>
      <p:sp>
        <p:nvSpPr>
          <p:cNvPr id="4" name="ZoneTexte 3">
            <a:extLst>
              <a:ext uri="{FF2B5EF4-FFF2-40B4-BE49-F238E27FC236}">
                <a16:creationId xmlns:a16="http://schemas.microsoft.com/office/drawing/2014/main" id="{B9EE1AF9-EE05-4C82-AF07-8294196022F8}"/>
              </a:ext>
            </a:extLst>
          </p:cNvPr>
          <p:cNvSpPr txBox="1"/>
          <p:nvPr/>
        </p:nvSpPr>
        <p:spPr>
          <a:xfrm>
            <a:off x="409401" y="1499584"/>
            <a:ext cx="10548731" cy="523220"/>
          </a:xfrm>
          <a:prstGeom prst="rect">
            <a:avLst/>
          </a:prstGeom>
          <a:noFill/>
        </p:spPr>
        <p:txBody>
          <a:bodyPr wrap="square" rtlCol="0">
            <a:spAutoFit/>
          </a:bodyPr>
          <a:lstStyle/>
          <a:p>
            <a:pPr algn="ctr"/>
            <a:r>
              <a:rPr lang="en-GB" sz="2800" b="1" dirty="0">
                <a:latin typeface="Britannic Bold" panose="020B0903060703020204" pitchFamily="34" charset="0"/>
              </a:rPr>
              <a:t>AFRICAN CONFERENCE ON DEBT AND DEVELOPMENT (AFCODD)</a:t>
            </a:r>
          </a:p>
        </p:txBody>
      </p:sp>
      <p:pic>
        <p:nvPicPr>
          <p:cNvPr id="9" name="Image 8">
            <a:extLst>
              <a:ext uri="{FF2B5EF4-FFF2-40B4-BE49-F238E27FC236}">
                <a16:creationId xmlns:a16="http://schemas.microsoft.com/office/drawing/2014/main" id="{EEFA7421-30BB-4558-A63C-20061CB09C0B}"/>
              </a:ext>
            </a:extLst>
          </p:cNvPr>
          <p:cNvPicPr/>
          <p:nvPr/>
        </p:nvPicPr>
        <p:blipFill>
          <a:blip r:embed="rId7">
            <a:extLst>
              <a:ext uri="{BEBA8EAE-BF5A-486C-A8C5-ECC9F3942E4B}">
                <a14:imgProps xmlns:a14="http://schemas.microsoft.com/office/drawing/2010/main">
                  <a14:imgLayer r:embed="rId8">
                    <a14:imgEffect>
                      <a14:sharpenSoften amount="50000"/>
                    </a14:imgEffect>
                  </a14:imgLayer>
                </a14:imgProps>
              </a:ext>
            </a:extLst>
          </a:blip>
          <a:stretch>
            <a:fillRect/>
          </a:stretch>
        </p:blipFill>
        <p:spPr>
          <a:xfrm>
            <a:off x="4434915" y="-32650"/>
            <a:ext cx="1368909" cy="1188000"/>
          </a:xfrm>
          <a:prstGeom prst="rect">
            <a:avLst/>
          </a:prstGeom>
        </p:spPr>
      </p:pic>
    </p:spTree>
    <p:extLst>
      <p:ext uri="{BB962C8B-B14F-4D97-AF65-F5344CB8AC3E}">
        <p14:creationId xmlns:p14="http://schemas.microsoft.com/office/powerpoint/2010/main" val="2401313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2. Brève description de l’économie tchadienne</a:t>
            </a:r>
          </a:p>
        </p:txBody>
      </p:sp>
      <p:sp>
        <p:nvSpPr>
          <p:cNvPr id="2" name="ZoneTexte 1">
            <a:extLst>
              <a:ext uri="{FF2B5EF4-FFF2-40B4-BE49-F238E27FC236}">
                <a16:creationId xmlns:a16="http://schemas.microsoft.com/office/drawing/2014/main" id="{CC6F752F-F9BE-492B-AD99-F03697DC9960}"/>
              </a:ext>
            </a:extLst>
          </p:cNvPr>
          <p:cNvSpPr txBox="1"/>
          <p:nvPr/>
        </p:nvSpPr>
        <p:spPr>
          <a:xfrm>
            <a:off x="7028242" y="593321"/>
            <a:ext cx="4840203" cy="5575052"/>
          </a:xfrm>
          <a:prstGeom prst="rect">
            <a:avLst/>
          </a:prstGeom>
          <a:noFill/>
        </p:spPr>
        <p:txBody>
          <a:bodyPr wrap="square" rtlCol="0">
            <a:spAutoFit/>
          </a:bodyPr>
          <a:lstStyle/>
          <a:p>
            <a:pPr>
              <a:lnSpc>
                <a:spcPct val="150000"/>
              </a:lnSpc>
            </a:pPr>
            <a:r>
              <a:rPr lang="fr-FR" sz="2400" dirty="0"/>
              <a:t>L’ajustement a commencé par une baisse des dépenses d’investissement sur ressources intérieures qui n’empêche pas l’aggravation du déficit en raison du solde net de gestion déjà déficitaire.</a:t>
            </a:r>
          </a:p>
          <a:p>
            <a:pPr>
              <a:lnSpc>
                <a:spcPct val="150000"/>
              </a:lnSpc>
            </a:pPr>
            <a:endParaRPr lang="fr-FR" sz="2400" dirty="0"/>
          </a:p>
          <a:p>
            <a:pPr>
              <a:lnSpc>
                <a:spcPct val="150000"/>
              </a:lnSpc>
            </a:pPr>
            <a:r>
              <a:rPr lang="fr-FR" sz="2400" dirty="0"/>
              <a:t>A la fin de l’année 2016, le Gouvernement a décidé de réduire les salaires des fonctionnaires</a:t>
            </a:r>
          </a:p>
        </p:txBody>
      </p:sp>
      <p:graphicFrame>
        <p:nvGraphicFramePr>
          <p:cNvPr id="9" name="Graphique 8">
            <a:extLst>
              <a:ext uri="{FF2B5EF4-FFF2-40B4-BE49-F238E27FC236}">
                <a16:creationId xmlns:a16="http://schemas.microsoft.com/office/drawing/2014/main" id="{F2F9A58A-7915-420F-B98A-FFE8D0881217}"/>
              </a:ext>
            </a:extLst>
          </p:cNvPr>
          <p:cNvGraphicFramePr>
            <a:graphicFrameLocks/>
          </p:cNvGraphicFramePr>
          <p:nvPr>
            <p:extLst>
              <p:ext uri="{D42A27DB-BD31-4B8C-83A1-F6EECF244321}">
                <p14:modId xmlns:p14="http://schemas.microsoft.com/office/powerpoint/2010/main" val="4163086009"/>
              </p:ext>
            </p:extLst>
          </p:nvPr>
        </p:nvGraphicFramePr>
        <p:xfrm>
          <a:off x="205410" y="574766"/>
          <a:ext cx="6617422" cy="323273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Graphique 9">
            <a:extLst>
              <a:ext uri="{FF2B5EF4-FFF2-40B4-BE49-F238E27FC236}">
                <a16:creationId xmlns:a16="http://schemas.microsoft.com/office/drawing/2014/main" id="{B5DFBEFD-C5FD-4448-940C-6EB905711EEA}"/>
              </a:ext>
            </a:extLst>
          </p:cNvPr>
          <p:cNvGraphicFramePr>
            <a:graphicFrameLocks/>
          </p:cNvGraphicFramePr>
          <p:nvPr>
            <p:extLst>
              <p:ext uri="{D42A27DB-BD31-4B8C-83A1-F6EECF244321}">
                <p14:modId xmlns:p14="http://schemas.microsoft.com/office/powerpoint/2010/main" val="1527671852"/>
              </p:ext>
            </p:extLst>
          </p:nvPr>
        </p:nvGraphicFramePr>
        <p:xfrm>
          <a:off x="205410" y="3807499"/>
          <a:ext cx="6499277" cy="294994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94194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2. Brève description de l’économie tchadienne</a:t>
            </a:r>
          </a:p>
        </p:txBody>
      </p:sp>
      <p:sp>
        <p:nvSpPr>
          <p:cNvPr id="2" name="ZoneTexte 1">
            <a:extLst>
              <a:ext uri="{FF2B5EF4-FFF2-40B4-BE49-F238E27FC236}">
                <a16:creationId xmlns:a16="http://schemas.microsoft.com/office/drawing/2014/main" id="{CC6F752F-F9BE-492B-AD99-F03697DC9960}"/>
              </a:ext>
            </a:extLst>
          </p:cNvPr>
          <p:cNvSpPr txBox="1"/>
          <p:nvPr/>
        </p:nvSpPr>
        <p:spPr>
          <a:xfrm>
            <a:off x="6668086" y="449579"/>
            <a:ext cx="5467646" cy="6408421"/>
          </a:xfrm>
          <a:prstGeom prst="rect">
            <a:avLst/>
          </a:prstGeom>
          <a:noFill/>
        </p:spPr>
        <p:txBody>
          <a:bodyPr wrap="square" rtlCol="0">
            <a:spAutoFit/>
          </a:bodyPr>
          <a:lstStyle/>
          <a:p>
            <a:pPr>
              <a:lnSpc>
                <a:spcPct val="150000"/>
              </a:lnSpc>
            </a:pPr>
            <a:r>
              <a:rPr lang="fr-FR" sz="2300" dirty="0"/>
              <a:t>La masse salariale représentait plus de 100% des recettes fiscales en 2016. Autrement dit, l’Etat doit puiser sur les recettes non fiscales (dons par exemple) et s’endetter pour payer les salaires !!!!!!</a:t>
            </a:r>
          </a:p>
          <a:p>
            <a:pPr>
              <a:lnSpc>
                <a:spcPct val="150000"/>
              </a:lnSpc>
            </a:pPr>
            <a:endParaRPr lang="fr-FR" sz="2300" dirty="0"/>
          </a:p>
          <a:p>
            <a:pPr>
              <a:lnSpc>
                <a:spcPct val="150000"/>
              </a:lnSpc>
            </a:pPr>
            <a:r>
              <a:rPr lang="fr-FR" sz="2300" dirty="0"/>
              <a:t>Le principal objectif était de réduire le solde primaire de base hors pétrole qui mesure la capacité d’honorer les services de la dette sans puiser sur les recettes pétrolières et sans réduire les dépenses d’investissement sur ressources propres</a:t>
            </a:r>
          </a:p>
        </p:txBody>
      </p:sp>
      <p:graphicFrame>
        <p:nvGraphicFramePr>
          <p:cNvPr id="6" name="Graphique 5">
            <a:extLst>
              <a:ext uri="{FF2B5EF4-FFF2-40B4-BE49-F238E27FC236}">
                <a16:creationId xmlns:a16="http://schemas.microsoft.com/office/drawing/2014/main" id="{9F33389C-1A44-458D-BA12-D655F3C9D35A}"/>
              </a:ext>
            </a:extLst>
          </p:cNvPr>
          <p:cNvGraphicFramePr>
            <a:graphicFrameLocks/>
          </p:cNvGraphicFramePr>
          <p:nvPr>
            <p:extLst>
              <p:ext uri="{D42A27DB-BD31-4B8C-83A1-F6EECF244321}">
                <p14:modId xmlns:p14="http://schemas.microsoft.com/office/powerpoint/2010/main" val="3630182829"/>
              </p:ext>
            </p:extLst>
          </p:nvPr>
        </p:nvGraphicFramePr>
        <p:xfrm>
          <a:off x="56268" y="612786"/>
          <a:ext cx="6499277" cy="294994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Graphique 6">
            <a:extLst>
              <a:ext uri="{FF2B5EF4-FFF2-40B4-BE49-F238E27FC236}">
                <a16:creationId xmlns:a16="http://schemas.microsoft.com/office/drawing/2014/main" id="{C0EEE179-48EC-49D8-8EC2-323E16B7155B}"/>
              </a:ext>
            </a:extLst>
          </p:cNvPr>
          <p:cNvGraphicFramePr>
            <a:graphicFrameLocks/>
          </p:cNvGraphicFramePr>
          <p:nvPr>
            <p:extLst>
              <p:ext uri="{D42A27DB-BD31-4B8C-83A1-F6EECF244321}">
                <p14:modId xmlns:p14="http://schemas.microsoft.com/office/powerpoint/2010/main" val="771772560"/>
              </p:ext>
            </p:extLst>
          </p:nvPr>
        </p:nvGraphicFramePr>
        <p:xfrm>
          <a:off x="56268" y="3801794"/>
          <a:ext cx="6386735" cy="305620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77384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3. Intervention du FMI au Tchad</a:t>
            </a:r>
          </a:p>
        </p:txBody>
      </p:sp>
      <p:sp>
        <p:nvSpPr>
          <p:cNvPr id="8195" name="Espace réservé du contenu 2"/>
          <p:cNvSpPr>
            <a:spLocks noGrp="1"/>
          </p:cNvSpPr>
          <p:nvPr>
            <p:ph idx="1"/>
          </p:nvPr>
        </p:nvSpPr>
        <p:spPr>
          <a:xfrm>
            <a:off x="569843" y="777922"/>
            <a:ext cx="11423373" cy="5882186"/>
          </a:xfrm>
          <a:ln>
            <a:solidFill>
              <a:srgbClr val="0070C0"/>
            </a:solidFill>
          </a:ln>
        </p:spPr>
        <p:txBody>
          <a:bodyPr>
            <a:normAutofit fontScale="47500" lnSpcReduction="20000"/>
          </a:bodyPr>
          <a:lstStyle/>
          <a:p>
            <a:pPr marL="0" indent="0">
              <a:lnSpc>
                <a:spcPct val="150000"/>
              </a:lnSpc>
              <a:buNone/>
            </a:pPr>
            <a:r>
              <a:rPr lang="fr-FR" sz="4000" b="1" dirty="0">
                <a:solidFill>
                  <a:srgbClr val="002060"/>
                </a:solidFill>
                <a:cs typeface="Times New Roman" pitchFamily="18" charset="0"/>
              </a:rPr>
              <a:t>Le FMI dispose de plusieurs mécanismes de prêts :</a:t>
            </a:r>
          </a:p>
          <a:p>
            <a:pPr algn="just">
              <a:lnSpc>
                <a:spcPct val="150000"/>
              </a:lnSpc>
              <a:buFont typeface="Wingdings" panose="05000000000000000000" pitchFamily="2" charset="2"/>
              <a:buChar char="q"/>
            </a:pPr>
            <a:r>
              <a:rPr lang="fr-FR" sz="3900" dirty="0">
                <a:cs typeface="Times New Roman" pitchFamily="18" charset="0"/>
              </a:rPr>
              <a:t> La Ligne de Précaution et de Liquidité (LPL)</a:t>
            </a:r>
          </a:p>
          <a:p>
            <a:pPr algn="just">
              <a:lnSpc>
                <a:spcPct val="150000"/>
              </a:lnSpc>
              <a:buFont typeface="Wingdings" panose="05000000000000000000" pitchFamily="2" charset="2"/>
              <a:buChar char="q"/>
            </a:pPr>
            <a:r>
              <a:rPr lang="fr-FR" sz="3900" dirty="0">
                <a:cs typeface="Times New Roman" pitchFamily="18" charset="0"/>
              </a:rPr>
              <a:t> La Ligne de Crédit Modulable (LCM)</a:t>
            </a:r>
          </a:p>
          <a:p>
            <a:pPr algn="just">
              <a:lnSpc>
                <a:spcPct val="150000"/>
              </a:lnSpc>
              <a:buFont typeface="Wingdings" panose="05000000000000000000" pitchFamily="2" charset="2"/>
              <a:buChar char="q"/>
            </a:pPr>
            <a:r>
              <a:rPr lang="fr-FR" sz="3900" dirty="0">
                <a:cs typeface="Times New Roman" pitchFamily="18" charset="0"/>
              </a:rPr>
              <a:t> Le Mécanisme d’Intégration Commerciale (MIC)</a:t>
            </a:r>
          </a:p>
          <a:p>
            <a:pPr algn="just">
              <a:lnSpc>
                <a:spcPct val="150000"/>
              </a:lnSpc>
              <a:buFont typeface="Wingdings" panose="05000000000000000000" pitchFamily="2" charset="2"/>
              <a:buChar char="q"/>
            </a:pPr>
            <a:r>
              <a:rPr lang="fr-FR" sz="3900" dirty="0">
                <a:cs typeface="Times New Roman" pitchFamily="18" charset="0"/>
              </a:rPr>
              <a:t> La Facilité de Crédit Rapide (FCR)</a:t>
            </a:r>
          </a:p>
          <a:p>
            <a:pPr algn="just">
              <a:lnSpc>
                <a:spcPct val="150000"/>
              </a:lnSpc>
              <a:buFont typeface="Wingdings" panose="05000000000000000000" pitchFamily="2" charset="2"/>
              <a:buChar char="q"/>
            </a:pPr>
            <a:r>
              <a:rPr lang="fr-FR" sz="3900" dirty="0">
                <a:cs typeface="Times New Roman" pitchFamily="18" charset="0"/>
              </a:rPr>
              <a:t> L’Instrument de Financement Rapide (IFR)</a:t>
            </a:r>
          </a:p>
          <a:p>
            <a:pPr algn="just">
              <a:lnSpc>
                <a:spcPct val="150000"/>
              </a:lnSpc>
              <a:buFont typeface="Wingdings" panose="05000000000000000000" pitchFamily="2" charset="2"/>
              <a:buChar char="q"/>
            </a:pPr>
            <a:r>
              <a:rPr lang="fr-FR" sz="3900" b="1" dirty="0">
                <a:cs typeface="Times New Roman" pitchFamily="18" charset="0"/>
              </a:rPr>
              <a:t> La Facilité Elargie de Crédit (FEC)</a:t>
            </a:r>
          </a:p>
          <a:p>
            <a:pPr algn="just">
              <a:lnSpc>
                <a:spcPct val="150000"/>
              </a:lnSpc>
              <a:buFont typeface="Wingdings" panose="05000000000000000000" pitchFamily="2" charset="2"/>
              <a:buChar char="q"/>
            </a:pPr>
            <a:r>
              <a:rPr lang="fr-FR" sz="3900" dirty="0">
                <a:cs typeface="Times New Roman" pitchFamily="18" charset="0"/>
              </a:rPr>
              <a:t> Le Mécanisme Elargi de Crédit (MEC)</a:t>
            </a:r>
          </a:p>
          <a:p>
            <a:pPr algn="just">
              <a:lnSpc>
                <a:spcPct val="150000"/>
              </a:lnSpc>
              <a:buFont typeface="Wingdings" panose="05000000000000000000" pitchFamily="2" charset="2"/>
              <a:buChar char="q"/>
            </a:pPr>
            <a:r>
              <a:rPr lang="fr-FR" sz="3900" dirty="0">
                <a:cs typeface="Times New Roman" pitchFamily="18" charset="0"/>
              </a:rPr>
              <a:t> La Ligne de Liquidité à Court Terme (LLCT)</a:t>
            </a:r>
          </a:p>
          <a:p>
            <a:pPr algn="just">
              <a:lnSpc>
                <a:spcPct val="150000"/>
              </a:lnSpc>
              <a:buFont typeface="Wingdings" panose="05000000000000000000" pitchFamily="2" charset="2"/>
              <a:buChar char="q"/>
            </a:pPr>
            <a:r>
              <a:rPr lang="fr-FR" sz="3900" dirty="0">
                <a:cs typeface="Times New Roman" pitchFamily="18" charset="0"/>
              </a:rPr>
              <a:t> La Facilité de protection contre les Chocs Exogènes (FCE)</a:t>
            </a:r>
          </a:p>
          <a:p>
            <a:pPr algn="just">
              <a:lnSpc>
                <a:spcPct val="150000"/>
              </a:lnSpc>
              <a:buFont typeface="Wingdings" panose="05000000000000000000" pitchFamily="2" charset="2"/>
              <a:buChar char="q"/>
            </a:pPr>
            <a:r>
              <a:rPr lang="fr-FR" sz="3900" dirty="0">
                <a:cs typeface="Times New Roman" pitchFamily="18" charset="0"/>
              </a:rPr>
              <a:t>La Facilité de Crédit de Confirmation</a:t>
            </a:r>
          </a:p>
        </p:txBody>
      </p:sp>
    </p:spTree>
    <p:extLst>
      <p:ext uri="{BB962C8B-B14F-4D97-AF65-F5344CB8AC3E}">
        <p14:creationId xmlns:p14="http://schemas.microsoft.com/office/powerpoint/2010/main" val="2671398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3. Intervention du FMI au Tchad</a:t>
            </a:r>
          </a:p>
        </p:txBody>
      </p:sp>
      <p:sp>
        <p:nvSpPr>
          <p:cNvPr id="8195" name="Espace réservé du contenu 2"/>
          <p:cNvSpPr>
            <a:spLocks noGrp="1"/>
          </p:cNvSpPr>
          <p:nvPr>
            <p:ph idx="1"/>
          </p:nvPr>
        </p:nvSpPr>
        <p:spPr>
          <a:xfrm>
            <a:off x="569843" y="777922"/>
            <a:ext cx="11423373" cy="5882186"/>
          </a:xfrm>
          <a:ln>
            <a:solidFill>
              <a:srgbClr val="0070C0"/>
            </a:solidFill>
          </a:ln>
        </p:spPr>
        <p:txBody>
          <a:bodyPr>
            <a:normAutofit fontScale="77500" lnSpcReduction="20000"/>
          </a:bodyPr>
          <a:lstStyle/>
          <a:p>
            <a:pPr marL="0" indent="0">
              <a:lnSpc>
                <a:spcPct val="150000"/>
              </a:lnSpc>
              <a:buNone/>
            </a:pPr>
            <a:r>
              <a:rPr lang="fr-FR" sz="3900" b="1" dirty="0">
                <a:cs typeface="Times New Roman" pitchFamily="18" charset="0"/>
              </a:rPr>
              <a:t>Objet:</a:t>
            </a:r>
            <a:r>
              <a:rPr lang="fr-FR" sz="3900" dirty="0">
                <a:cs typeface="Times New Roman" pitchFamily="18" charset="0"/>
              </a:rPr>
              <a:t> La FEC soutient les programmes économiques des pays qui visent à rétablir la stabilité et la viabilité macroéconomiques tout en favorisant une croissance vigoureuse et durable et la réduction de la pauvreté. Elle peut aussi servir de catalyseur pour mobiliser de l’aide étrangère.</a:t>
            </a:r>
          </a:p>
          <a:p>
            <a:pPr marL="0" indent="0" algn="just">
              <a:lnSpc>
                <a:spcPct val="150000"/>
              </a:lnSpc>
              <a:buNone/>
            </a:pPr>
            <a:r>
              <a:rPr lang="fr-FR" sz="3900" b="1" dirty="0">
                <a:cs typeface="Times New Roman" pitchFamily="18" charset="0"/>
              </a:rPr>
              <a:t>Durée et utilisation répétée:</a:t>
            </a:r>
            <a:r>
              <a:rPr lang="fr-FR" sz="3900" dirty="0">
                <a:cs typeface="Times New Roman" pitchFamily="18" charset="0"/>
              </a:rPr>
              <a:t> Dans le cadre d’un accord FEC, l’aide est accordée pour une durée initiale de trois à cinq ans, avec une durée maximale totale de cinq ans. Après qu’un accord FEC a expiré ou a été annulé, de nouveaux accords peuvent être approuvés. </a:t>
            </a:r>
          </a:p>
        </p:txBody>
      </p:sp>
    </p:spTree>
    <p:extLst>
      <p:ext uri="{BB962C8B-B14F-4D97-AF65-F5344CB8AC3E}">
        <p14:creationId xmlns:p14="http://schemas.microsoft.com/office/powerpoint/2010/main" val="234442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3. Intervention du FMI au Tchad</a:t>
            </a:r>
          </a:p>
        </p:txBody>
      </p:sp>
      <p:sp>
        <p:nvSpPr>
          <p:cNvPr id="8195" name="Espace réservé du contenu 2"/>
          <p:cNvSpPr>
            <a:spLocks noGrp="1"/>
          </p:cNvSpPr>
          <p:nvPr>
            <p:ph idx="1"/>
          </p:nvPr>
        </p:nvSpPr>
        <p:spPr>
          <a:xfrm>
            <a:off x="569843" y="777922"/>
            <a:ext cx="11423373" cy="5882186"/>
          </a:xfrm>
          <a:ln>
            <a:solidFill>
              <a:srgbClr val="0070C0"/>
            </a:solidFill>
          </a:ln>
        </p:spPr>
        <p:txBody>
          <a:bodyPr>
            <a:normAutofit fontScale="77500" lnSpcReduction="20000"/>
          </a:bodyPr>
          <a:lstStyle/>
          <a:p>
            <a:pPr marL="0" indent="0" algn="just">
              <a:lnSpc>
                <a:spcPct val="150000"/>
              </a:lnSpc>
              <a:buNone/>
            </a:pPr>
            <a:r>
              <a:rPr lang="fr-FR" sz="3900" b="1" dirty="0">
                <a:cs typeface="Times New Roman" pitchFamily="18" charset="0"/>
              </a:rPr>
              <a:t>Accès:</a:t>
            </a:r>
            <a:r>
              <a:rPr lang="fr-FR" sz="3900" dirty="0">
                <a:cs typeface="Times New Roman" pitchFamily="18" charset="0"/>
              </a:rPr>
              <a:t> Le montant du financement mis à disposition au titre de la FEC est déterminé en fonction des besoins de financement de la balance des paiements du pays, de la solidité de son programme économique, de sa capacité à rembourser le FMI, de l’encours des crédits du FMI et de ses antécédents en matière d’utilisation des ressources du FMI</a:t>
            </a:r>
            <a:r>
              <a:rPr lang="fr-FR" sz="3900">
                <a:cs typeface="Times New Roman" pitchFamily="18" charset="0"/>
              </a:rPr>
              <a:t>. </a:t>
            </a:r>
            <a:endParaRPr lang="fr-FR" sz="3900" dirty="0">
              <a:cs typeface="Times New Roman" pitchFamily="18" charset="0"/>
            </a:endParaRPr>
          </a:p>
          <a:p>
            <a:pPr marL="0" indent="0" algn="just">
              <a:lnSpc>
                <a:spcPct val="150000"/>
              </a:lnSpc>
              <a:buNone/>
            </a:pPr>
            <a:r>
              <a:rPr lang="fr-FR" sz="3900" b="1" dirty="0">
                <a:cs typeface="Times New Roman" pitchFamily="18" charset="0"/>
              </a:rPr>
              <a:t>Taux d’intérêt </a:t>
            </a:r>
            <a:r>
              <a:rPr lang="fr-FR" sz="3900" dirty="0">
                <a:cs typeface="Times New Roman" pitchFamily="18" charset="0"/>
              </a:rPr>
              <a:t>: Le taux d’intérêt des financements accordés au titre de la FEC est de 0 %, avec un différé d’amortissement de cinq ans et demi et une échéance maximale de dix ans.</a:t>
            </a:r>
          </a:p>
        </p:txBody>
      </p:sp>
    </p:spTree>
    <p:extLst>
      <p:ext uri="{BB962C8B-B14F-4D97-AF65-F5344CB8AC3E}">
        <p14:creationId xmlns:p14="http://schemas.microsoft.com/office/powerpoint/2010/main" val="2997348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3. Intervention du FMI au Tchad</a:t>
            </a:r>
          </a:p>
        </p:txBody>
      </p:sp>
      <p:sp>
        <p:nvSpPr>
          <p:cNvPr id="8195" name="Espace réservé du contenu 2"/>
          <p:cNvSpPr>
            <a:spLocks noGrp="1"/>
          </p:cNvSpPr>
          <p:nvPr>
            <p:ph idx="1"/>
          </p:nvPr>
        </p:nvSpPr>
        <p:spPr>
          <a:xfrm>
            <a:off x="569843" y="777922"/>
            <a:ext cx="11423373" cy="5882186"/>
          </a:xfrm>
          <a:ln>
            <a:solidFill>
              <a:srgbClr val="0070C0"/>
            </a:solidFill>
          </a:ln>
        </p:spPr>
        <p:txBody>
          <a:bodyPr>
            <a:normAutofit/>
          </a:bodyPr>
          <a:lstStyle/>
          <a:p>
            <a:pPr marL="0" indent="0" algn="just">
              <a:lnSpc>
                <a:spcPct val="150000"/>
              </a:lnSpc>
              <a:buNone/>
            </a:pPr>
            <a:r>
              <a:rPr lang="fr-FR" sz="3900" b="1" dirty="0">
                <a:cs typeface="Times New Roman" pitchFamily="18" charset="0"/>
              </a:rPr>
              <a:t>Conditionnalité :</a:t>
            </a:r>
            <a:r>
              <a:rPr lang="fr-FR" sz="3900" dirty="0">
                <a:cs typeface="Times New Roman" pitchFamily="18" charset="0"/>
              </a:rPr>
              <a:t> Ensemble de mesures qui aideront à établir une stabilité et une viabilité macroéconomiques à moyen terme. Ces mesures, sont décrites dans la lettre d’intention du pays.</a:t>
            </a:r>
          </a:p>
        </p:txBody>
      </p:sp>
    </p:spTree>
    <p:extLst>
      <p:ext uri="{BB962C8B-B14F-4D97-AF65-F5344CB8AC3E}">
        <p14:creationId xmlns:p14="http://schemas.microsoft.com/office/powerpoint/2010/main" val="1191783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3. Intervention du FMI au Tchad</a:t>
            </a:r>
          </a:p>
        </p:txBody>
      </p:sp>
      <p:sp>
        <p:nvSpPr>
          <p:cNvPr id="8195" name="Espace réservé du contenu 2"/>
          <p:cNvSpPr>
            <a:spLocks noGrp="1"/>
          </p:cNvSpPr>
          <p:nvPr>
            <p:ph idx="1"/>
          </p:nvPr>
        </p:nvSpPr>
        <p:spPr>
          <a:xfrm>
            <a:off x="569843" y="777922"/>
            <a:ext cx="11423373" cy="5882186"/>
          </a:xfrm>
          <a:ln>
            <a:solidFill>
              <a:srgbClr val="0070C0"/>
            </a:solidFill>
          </a:ln>
        </p:spPr>
        <p:txBody>
          <a:bodyPr>
            <a:normAutofit/>
          </a:bodyPr>
          <a:lstStyle/>
          <a:p>
            <a:pPr marL="0" indent="0" algn="just">
              <a:lnSpc>
                <a:spcPct val="150000"/>
              </a:lnSpc>
              <a:buNone/>
            </a:pPr>
            <a:r>
              <a:rPr lang="fr-FR" sz="3900" b="1" dirty="0">
                <a:cs typeface="Times New Roman" pitchFamily="18" charset="0"/>
              </a:rPr>
              <a:t>Les conditions quantitatives </a:t>
            </a:r>
            <a:r>
              <a:rPr lang="fr-FR" sz="3900" dirty="0">
                <a:cs typeface="Times New Roman" pitchFamily="18" charset="0"/>
              </a:rPr>
              <a:t>servent de référence pour suivre l’évolution des variables macroéconomiques. Les programmes appuyés par la FEC visent à préserver les dépenses sociales et les autres dépenses prioritaires, notamment en établissant des objectifs quantitatifs explicites lorsque cela est possible.</a:t>
            </a:r>
          </a:p>
        </p:txBody>
      </p:sp>
    </p:spTree>
    <p:extLst>
      <p:ext uri="{BB962C8B-B14F-4D97-AF65-F5344CB8AC3E}">
        <p14:creationId xmlns:p14="http://schemas.microsoft.com/office/powerpoint/2010/main" val="24125556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3. Intervention du FMI au Tchad</a:t>
            </a:r>
          </a:p>
        </p:txBody>
      </p:sp>
      <p:sp>
        <p:nvSpPr>
          <p:cNvPr id="8195" name="Espace réservé du contenu 2"/>
          <p:cNvSpPr>
            <a:spLocks noGrp="1"/>
          </p:cNvSpPr>
          <p:nvPr>
            <p:ph idx="1"/>
          </p:nvPr>
        </p:nvSpPr>
        <p:spPr>
          <a:xfrm>
            <a:off x="569843" y="777922"/>
            <a:ext cx="11423373" cy="5882186"/>
          </a:xfrm>
          <a:ln>
            <a:solidFill>
              <a:srgbClr val="0070C0"/>
            </a:solidFill>
          </a:ln>
        </p:spPr>
        <p:txBody>
          <a:bodyPr>
            <a:normAutofit fontScale="92500" lnSpcReduction="20000"/>
          </a:bodyPr>
          <a:lstStyle/>
          <a:p>
            <a:pPr marL="0" indent="0" algn="just">
              <a:lnSpc>
                <a:spcPct val="150000"/>
              </a:lnSpc>
              <a:buNone/>
            </a:pPr>
            <a:r>
              <a:rPr lang="fr-FR" sz="3900" b="1" dirty="0">
                <a:cs typeface="Times New Roman" pitchFamily="18" charset="0"/>
              </a:rPr>
              <a:t>Les repères structurels : </a:t>
            </a:r>
            <a:r>
              <a:rPr lang="fr-FR" sz="3900" dirty="0">
                <a:cs typeface="Times New Roman" pitchFamily="18" charset="0"/>
              </a:rPr>
              <a:t>aident à suivre l’application des réformes macroéconomiques essentielles dont dépend la réalisation des objectifs du programme. </a:t>
            </a:r>
          </a:p>
          <a:p>
            <a:pPr marL="0" indent="0" algn="just">
              <a:lnSpc>
                <a:spcPct val="150000"/>
              </a:lnSpc>
              <a:buNone/>
            </a:pPr>
            <a:r>
              <a:rPr lang="fr-FR" sz="3900" b="1" dirty="0">
                <a:cs typeface="Times New Roman" pitchFamily="18" charset="0"/>
              </a:rPr>
              <a:t>Les revues des programmes:</a:t>
            </a:r>
            <a:r>
              <a:rPr lang="fr-FR" sz="3900" dirty="0">
                <a:cs typeface="Times New Roman" pitchFamily="18" charset="0"/>
              </a:rPr>
              <a:t> Evaluation des résultats obtenus dans le cadre des programmes et adaptation éventuelle de ceux-ci à l’évolution de la situation économique. Celles-ci sont programmées à des intervalles de six mois au plus.</a:t>
            </a:r>
          </a:p>
        </p:txBody>
      </p:sp>
    </p:spTree>
    <p:extLst>
      <p:ext uri="{BB962C8B-B14F-4D97-AF65-F5344CB8AC3E}">
        <p14:creationId xmlns:p14="http://schemas.microsoft.com/office/powerpoint/2010/main" val="29912206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3. Intervention du FMI au Tchad</a:t>
            </a:r>
          </a:p>
        </p:txBody>
      </p:sp>
      <p:pic>
        <p:nvPicPr>
          <p:cNvPr id="7" name="Image 6">
            <a:extLst>
              <a:ext uri="{FF2B5EF4-FFF2-40B4-BE49-F238E27FC236}">
                <a16:creationId xmlns:a16="http://schemas.microsoft.com/office/drawing/2014/main" id="{AD237DCC-513A-42C6-ADFB-595FF351080D}"/>
              </a:ext>
            </a:extLst>
          </p:cNvPr>
          <p:cNvPicPr>
            <a:picLocks noChangeAspect="1"/>
          </p:cNvPicPr>
          <p:nvPr/>
        </p:nvPicPr>
        <p:blipFill>
          <a:blip r:embed="rId3">
            <a:extLst>
              <a:ext uri="{BEBA8EAE-BF5A-486C-A8C5-ECC9F3942E4B}">
                <a14:imgProps xmlns:a14="http://schemas.microsoft.com/office/drawing/2010/main">
                  <a14:imgLayer r:embed="rId4">
                    <a14:imgEffect>
                      <a14:sharpenSoften amount="100000"/>
                    </a14:imgEffect>
                    <a14:imgEffect>
                      <a14:brightnessContrast contrast="13000"/>
                    </a14:imgEffect>
                  </a14:imgLayer>
                </a14:imgProps>
              </a:ext>
            </a:extLst>
          </a:blip>
          <a:stretch>
            <a:fillRect/>
          </a:stretch>
        </p:blipFill>
        <p:spPr>
          <a:xfrm>
            <a:off x="2519352" y="728661"/>
            <a:ext cx="8106040" cy="6120000"/>
          </a:xfrm>
          <a:prstGeom prst="rect">
            <a:avLst/>
          </a:prstGeom>
        </p:spPr>
      </p:pic>
    </p:spTree>
    <p:extLst>
      <p:ext uri="{BB962C8B-B14F-4D97-AF65-F5344CB8AC3E}">
        <p14:creationId xmlns:p14="http://schemas.microsoft.com/office/powerpoint/2010/main" val="1756596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4. Politiques d’austérité et réformes structurelles</a:t>
            </a:r>
          </a:p>
        </p:txBody>
      </p:sp>
      <p:sp>
        <p:nvSpPr>
          <p:cNvPr id="8195" name="Espace réservé du contenu 2"/>
          <p:cNvSpPr>
            <a:spLocks noGrp="1"/>
          </p:cNvSpPr>
          <p:nvPr>
            <p:ph idx="1"/>
          </p:nvPr>
        </p:nvSpPr>
        <p:spPr>
          <a:xfrm>
            <a:off x="569843" y="777922"/>
            <a:ext cx="11423373" cy="5882186"/>
          </a:xfrm>
          <a:ln>
            <a:solidFill>
              <a:srgbClr val="0070C0"/>
            </a:solidFill>
          </a:ln>
        </p:spPr>
        <p:txBody>
          <a:bodyPr>
            <a:normAutofit fontScale="85000" lnSpcReduction="20000"/>
          </a:bodyPr>
          <a:lstStyle/>
          <a:p>
            <a:pPr marL="0" indent="0" algn="just">
              <a:lnSpc>
                <a:spcPct val="150000"/>
              </a:lnSpc>
              <a:buNone/>
            </a:pPr>
            <a:r>
              <a:rPr lang="fr-FR" sz="3900" dirty="0">
                <a:cs typeface="Times New Roman" pitchFamily="18" charset="0"/>
              </a:rPr>
              <a:t>Sur la période récente : le Tchad a mis en œuvre deux programmes avec le FMI suite à la crise de 2015-2017 au titre de la Facilité Elargie de Crédit.</a:t>
            </a:r>
          </a:p>
          <a:p>
            <a:pPr algn="just">
              <a:lnSpc>
                <a:spcPct val="150000"/>
              </a:lnSpc>
              <a:buFont typeface="Wingdings" panose="05000000000000000000" pitchFamily="2" charset="2"/>
              <a:buChar char="q"/>
            </a:pPr>
            <a:r>
              <a:rPr lang="fr-FR" sz="3900" dirty="0">
                <a:cs typeface="Times New Roman" pitchFamily="18" charset="0"/>
              </a:rPr>
              <a:t> Programmes triennaux : 2015-2017 et 2017-2020</a:t>
            </a:r>
          </a:p>
          <a:p>
            <a:pPr algn="just">
              <a:lnSpc>
                <a:spcPct val="150000"/>
              </a:lnSpc>
              <a:buFont typeface="Wingdings" panose="05000000000000000000" pitchFamily="2" charset="2"/>
              <a:buChar char="q"/>
            </a:pPr>
            <a:r>
              <a:rPr lang="fr-FR" sz="3900" dirty="0">
                <a:cs typeface="Times New Roman" pitchFamily="18" charset="0"/>
              </a:rPr>
              <a:t> Montants : 146,3 et 312,1 millions de dollars US</a:t>
            </a:r>
          </a:p>
          <a:p>
            <a:pPr algn="just">
              <a:lnSpc>
                <a:spcPct val="150000"/>
              </a:lnSpc>
              <a:buFont typeface="Wingdings" panose="05000000000000000000" pitchFamily="2" charset="2"/>
              <a:buChar char="q"/>
            </a:pPr>
            <a:r>
              <a:rPr lang="fr-FR" sz="3900" dirty="0">
                <a:cs typeface="Times New Roman" pitchFamily="18" charset="0"/>
              </a:rPr>
              <a:t> Objectifs : stabiliser la situation budgétaire, contribuer à la viabilité de la Balance des Paiements et à reconstituer les réserves de change, favoriser une croissance solide et inclusive</a:t>
            </a:r>
          </a:p>
          <a:p>
            <a:pPr algn="just">
              <a:lnSpc>
                <a:spcPct val="150000"/>
              </a:lnSpc>
              <a:buFont typeface="Wingdings" panose="05000000000000000000" pitchFamily="2" charset="2"/>
              <a:buChar char="q"/>
            </a:pPr>
            <a:endParaRPr lang="fr-FR" sz="3900" dirty="0">
              <a:cs typeface="Times New Roman" pitchFamily="18" charset="0"/>
            </a:endParaRPr>
          </a:p>
        </p:txBody>
      </p:sp>
    </p:spTree>
    <p:extLst>
      <p:ext uri="{BB962C8B-B14F-4D97-AF65-F5344CB8AC3E}">
        <p14:creationId xmlns:p14="http://schemas.microsoft.com/office/powerpoint/2010/main" val="1020145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PLAN DE LA PRESENTATION</a:t>
            </a:r>
          </a:p>
        </p:txBody>
      </p:sp>
      <p:sp>
        <p:nvSpPr>
          <p:cNvPr id="8195" name="Espace réservé du contenu 2"/>
          <p:cNvSpPr>
            <a:spLocks noGrp="1"/>
          </p:cNvSpPr>
          <p:nvPr>
            <p:ph idx="1"/>
          </p:nvPr>
        </p:nvSpPr>
        <p:spPr>
          <a:xfrm>
            <a:off x="777922" y="777922"/>
            <a:ext cx="10549719" cy="5882186"/>
          </a:xfrm>
          <a:ln>
            <a:solidFill>
              <a:srgbClr val="0070C0"/>
            </a:solidFill>
          </a:ln>
        </p:spPr>
        <p:txBody>
          <a:bodyPr>
            <a:normAutofit/>
          </a:bodyPr>
          <a:lstStyle/>
          <a:p>
            <a:pPr marL="0" indent="0">
              <a:lnSpc>
                <a:spcPct val="150000"/>
              </a:lnSpc>
              <a:buNone/>
            </a:pPr>
            <a:r>
              <a:rPr lang="fr-FR" altLang="fr-FR" b="1" dirty="0">
                <a:solidFill>
                  <a:srgbClr val="002060"/>
                </a:solidFill>
                <a:cs typeface="Times New Roman" pitchFamily="18" charset="0"/>
              </a:rPr>
              <a:t>1. Introduction</a:t>
            </a:r>
            <a:endParaRPr lang="en-US" altLang="fr-FR" b="1" dirty="0">
              <a:solidFill>
                <a:srgbClr val="0070C0"/>
              </a:solidFill>
              <a:cs typeface="Times New Roman" pitchFamily="18" charset="0"/>
            </a:endParaRPr>
          </a:p>
          <a:p>
            <a:pPr marL="0" indent="0">
              <a:lnSpc>
                <a:spcPct val="150000"/>
              </a:lnSpc>
              <a:buNone/>
            </a:pPr>
            <a:r>
              <a:rPr lang="fr-FR" b="1" dirty="0">
                <a:solidFill>
                  <a:srgbClr val="002060"/>
                </a:solidFill>
                <a:cs typeface="Times New Roman" pitchFamily="18" charset="0"/>
              </a:rPr>
              <a:t>2. Brève description de l’économie tchadienne</a:t>
            </a:r>
          </a:p>
          <a:p>
            <a:pPr marL="0" indent="0">
              <a:lnSpc>
                <a:spcPct val="150000"/>
              </a:lnSpc>
              <a:buNone/>
            </a:pPr>
            <a:r>
              <a:rPr lang="fr-FR" b="1" dirty="0">
                <a:solidFill>
                  <a:srgbClr val="002060"/>
                </a:solidFill>
                <a:cs typeface="Times New Roman" pitchFamily="18" charset="0"/>
              </a:rPr>
              <a:t>3. Intervention du FMI au Tchad </a:t>
            </a:r>
          </a:p>
          <a:p>
            <a:pPr marL="0" indent="0">
              <a:lnSpc>
                <a:spcPct val="150000"/>
              </a:lnSpc>
              <a:buNone/>
            </a:pPr>
            <a:r>
              <a:rPr lang="fr-FR" b="1" dirty="0">
                <a:solidFill>
                  <a:srgbClr val="002060"/>
                </a:solidFill>
                <a:cs typeface="Times New Roman" pitchFamily="18" charset="0"/>
              </a:rPr>
              <a:t>4. Politique d’austérité et réformes structurelles</a:t>
            </a:r>
          </a:p>
          <a:p>
            <a:pPr marL="457200" lvl="1" indent="0">
              <a:lnSpc>
                <a:spcPct val="150000"/>
              </a:lnSpc>
              <a:buNone/>
            </a:pPr>
            <a:r>
              <a:rPr lang="fr-FR" b="1" dirty="0">
                <a:solidFill>
                  <a:schemeClr val="tx2"/>
                </a:solidFill>
                <a:cs typeface="Times New Roman" pitchFamily="18" charset="0"/>
              </a:rPr>
              <a:t>4.1 Réformes et politiques fiscales et douanières</a:t>
            </a:r>
          </a:p>
          <a:p>
            <a:pPr marL="457200" lvl="1" indent="0">
              <a:lnSpc>
                <a:spcPct val="150000"/>
              </a:lnSpc>
              <a:buNone/>
            </a:pPr>
            <a:r>
              <a:rPr lang="fr-FR" b="1" dirty="0">
                <a:solidFill>
                  <a:schemeClr val="tx2"/>
                </a:solidFill>
                <a:cs typeface="Times New Roman" pitchFamily="18" charset="0"/>
              </a:rPr>
              <a:t>4.2 Réformes de la gestion des finances publiques</a:t>
            </a:r>
          </a:p>
          <a:p>
            <a:pPr marL="457200" lvl="1" indent="0">
              <a:lnSpc>
                <a:spcPct val="150000"/>
              </a:lnSpc>
              <a:buNone/>
            </a:pPr>
            <a:r>
              <a:rPr lang="fr-FR" b="1" dirty="0">
                <a:solidFill>
                  <a:schemeClr val="tx2"/>
                </a:solidFill>
                <a:cs typeface="Times New Roman" pitchFamily="18" charset="0"/>
              </a:rPr>
              <a:t>4.3 Réforme du secteur bancaire</a:t>
            </a:r>
          </a:p>
          <a:p>
            <a:pPr marL="457200" lvl="1" indent="0">
              <a:lnSpc>
                <a:spcPct val="150000"/>
              </a:lnSpc>
              <a:buNone/>
            </a:pPr>
            <a:r>
              <a:rPr lang="fr-FR" b="1" dirty="0">
                <a:solidFill>
                  <a:schemeClr val="tx2"/>
                </a:solidFill>
                <a:cs typeface="Times New Roman" pitchFamily="18" charset="0"/>
              </a:rPr>
              <a:t>4.4 Amélioration de la gouvernance et de la transparence</a:t>
            </a:r>
          </a:p>
          <a:p>
            <a:pPr marL="0" indent="0">
              <a:lnSpc>
                <a:spcPct val="150000"/>
              </a:lnSpc>
              <a:buNone/>
            </a:pPr>
            <a:endParaRPr lang="fr-FR" b="1" dirty="0">
              <a:solidFill>
                <a:srgbClr val="002060"/>
              </a:solidFill>
              <a:cs typeface="Times New Roman" pitchFamily="18" charset="0"/>
            </a:endParaRPr>
          </a:p>
          <a:p>
            <a:pPr marL="0" indent="0">
              <a:lnSpc>
                <a:spcPct val="150000"/>
              </a:lnSpc>
              <a:buNone/>
            </a:pPr>
            <a:endParaRPr lang="fr-FR" b="1" dirty="0">
              <a:solidFill>
                <a:srgbClr val="002060"/>
              </a:solidFill>
              <a:cs typeface="Times New Roman" pitchFamily="18" charset="0"/>
            </a:endParaRPr>
          </a:p>
          <a:p>
            <a:pPr marL="0" indent="0">
              <a:lnSpc>
                <a:spcPct val="150000"/>
              </a:lnSpc>
              <a:buNone/>
            </a:pPr>
            <a:endParaRPr lang="fr-FR" b="1" dirty="0">
              <a:solidFill>
                <a:srgbClr val="002060"/>
              </a:solidFill>
              <a:cs typeface="Times New Roman" pitchFamily="18" charset="0"/>
            </a:endParaRPr>
          </a:p>
          <a:p>
            <a:pPr marL="0" indent="0">
              <a:lnSpc>
                <a:spcPct val="100000"/>
              </a:lnSpc>
              <a:buNone/>
            </a:pPr>
            <a:endParaRPr lang="fr-FR" b="1" dirty="0">
              <a:solidFill>
                <a:srgbClr val="002060"/>
              </a:solidFill>
              <a:cs typeface="Times New Roman" pitchFamily="18" charset="0"/>
            </a:endParaRPr>
          </a:p>
        </p:txBody>
      </p:sp>
    </p:spTree>
    <p:extLst>
      <p:ext uri="{BB962C8B-B14F-4D97-AF65-F5344CB8AC3E}">
        <p14:creationId xmlns:p14="http://schemas.microsoft.com/office/powerpoint/2010/main" val="21286965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4. Politiques d’austérité et réformes structurelles</a:t>
            </a:r>
          </a:p>
        </p:txBody>
      </p:sp>
      <p:pic>
        <p:nvPicPr>
          <p:cNvPr id="5" name="Image 4">
            <a:extLst>
              <a:ext uri="{FF2B5EF4-FFF2-40B4-BE49-F238E27FC236}">
                <a16:creationId xmlns:a16="http://schemas.microsoft.com/office/drawing/2014/main" id="{5E75214F-6C57-4F73-9A62-3F8F3E7283A7}"/>
              </a:ext>
            </a:extLst>
          </p:cNvPr>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Lst>
          </a:blip>
          <a:stretch>
            <a:fillRect/>
          </a:stretch>
        </p:blipFill>
        <p:spPr>
          <a:xfrm>
            <a:off x="17207" y="1492571"/>
            <a:ext cx="12146471" cy="4608000"/>
          </a:xfrm>
          <a:prstGeom prst="rect">
            <a:avLst/>
          </a:prstGeom>
        </p:spPr>
      </p:pic>
      <p:sp>
        <p:nvSpPr>
          <p:cNvPr id="6" name="ZoneTexte 5">
            <a:extLst>
              <a:ext uri="{FF2B5EF4-FFF2-40B4-BE49-F238E27FC236}">
                <a16:creationId xmlns:a16="http://schemas.microsoft.com/office/drawing/2014/main" id="{1C672EA7-FD74-45AD-9E9A-2875B27C5F9C}"/>
              </a:ext>
            </a:extLst>
          </p:cNvPr>
          <p:cNvSpPr txBox="1"/>
          <p:nvPr/>
        </p:nvSpPr>
        <p:spPr>
          <a:xfrm>
            <a:off x="1603717" y="886265"/>
            <a:ext cx="8539089" cy="461665"/>
          </a:xfrm>
          <a:prstGeom prst="rect">
            <a:avLst/>
          </a:prstGeom>
          <a:noFill/>
        </p:spPr>
        <p:txBody>
          <a:bodyPr wrap="square" rtlCol="0">
            <a:spAutoFit/>
          </a:bodyPr>
          <a:lstStyle/>
          <a:p>
            <a:r>
              <a:rPr lang="fr-FR" sz="2400" b="1" dirty="0"/>
              <a:t>Critères de Réalisation Quantitatifs</a:t>
            </a:r>
          </a:p>
        </p:txBody>
      </p:sp>
    </p:spTree>
    <p:extLst>
      <p:ext uri="{BB962C8B-B14F-4D97-AF65-F5344CB8AC3E}">
        <p14:creationId xmlns:p14="http://schemas.microsoft.com/office/powerpoint/2010/main" val="26425389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4. Politiques d’austérité et réformes structurelles</a:t>
            </a:r>
          </a:p>
        </p:txBody>
      </p:sp>
      <p:sp>
        <p:nvSpPr>
          <p:cNvPr id="6" name="ZoneTexte 5">
            <a:extLst>
              <a:ext uri="{FF2B5EF4-FFF2-40B4-BE49-F238E27FC236}">
                <a16:creationId xmlns:a16="http://schemas.microsoft.com/office/drawing/2014/main" id="{1C672EA7-FD74-45AD-9E9A-2875B27C5F9C}"/>
              </a:ext>
            </a:extLst>
          </p:cNvPr>
          <p:cNvSpPr txBox="1"/>
          <p:nvPr/>
        </p:nvSpPr>
        <p:spPr>
          <a:xfrm>
            <a:off x="1674055" y="574766"/>
            <a:ext cx="8539089" cy="584775"/>
          </a:xfrm>
          <a:prstGeom prst="rect">
            <a:avLst/>
          </a:prstGeom>
          <a:noFill/>
        </p:spPr>
        <p:txBody>
          <a:bodyPr wrap="square" rtlCol="0">
            <a:spAutoFit/>
          </a:bodyPr>
          <a:lstStyle/>
          <a:p>
            <a:r>
              <a:rPr lang="fr-FR" sz="3200" b="1" dirty="0"/>
              <a:t>4.1 Réformes et politiques fiscales et douanières</a:t>
            </a:r>
          </a:p>
        </p:txBody>
      </p:sp>
      <p:sp>
        <p:nvSpPr>
          <p:cNvPr id="2" name="ZoneTexte 1">
            <a:extLst>
              <a:ext uri="{FF2B5EF4-FFF2-40B4-BE49-F238E27FC236}">
                <a16:creationId xmlns:a16="http://schemas.microsoft.com/office/drawing/2014/main" id="{3CCFADDB-F566-485B-9D90-955DCAD97E61}"/>
              </a:ext>
            </a:extLst>
          </p:cNvPr>
          <p:cNvSpPr txBox="1"/>
          <p:nvPr/>
        </p:nvSpPr>
        <p:spPr>
          <a:xfrm>
            <a:off x="107853" y="1314286"/>
            <a:ext cx="12084147" cy="5386090"/>
          </a:xfrm>
          <a:prstGeom prst="rect">
            <a:avLst/>
          </a:prstGeom>
          <a:noFill/>
        </p:spPr>
        <p:txBody>
          <a:bodyPr wrap="square" rtlCol="0">
            <a:spAutoFit/>
          </a:bodyPr>
          <a:lstStyle/>
          <a:p>
            <a:pPr algn="just"/>
            <a:r>
              <a:rPr lang="fr-FR" sz="3200" b="1" dirty="0">
                <a:effectLst/>
                <a:latin typeface="Calibri corps"/>
                <a:ea typeface="Calibri" panose="020F0502020204030204" pitchFamily="34" charset="0"/>
              </a:rPr>
              <a:t>Bancarisation des recettes</a:t>
            </a:r>
          </a:p>
          <a:p>
            <a:pPr algn="just"/>
            <a:r>
              <a:rPr lang="fr-FR" sz="2000" dirty="0">
                <a:latin typeface="Calibri corps"/>
              </a:rPr>
              <a:t>Paiement des impôts et taxes via le système bancaire pour réduire les fuites</a:t>
            </a:r>
          </a:p>
          <a:p>
            <a:pPr algn="just"/>
            <a:endParaRPr lang="fr-FR" sz="800" dirty="0">
              <a:latin typeface="Calibri corps"/>
            </a:endParaRPr>
          </a:p>
          <a:p>
            <a:pPr algn="just"/>
            <a:r>
              <a:rPr lang="fr-FR" sz="3200" b="1" dirty="0">
                <a:effectLst/>
                <a:latin typeface="Calibri corps"/>
                <a:ea typeface="Calibri" panose="020F0502020204030204" pitchFamily="34" charset="0"/>
              </a:rPr>
              <a:t>Exonérations fiscales et douanières</a:t>
            </a:r>
            <a:r>
              <a:rPr lang="fr-FR" sz="3200" b="1" dirty="0">
                <a:latin typeface="Calibri corps"/>
                <a:ea typeface="Calibri" panose="020F0502020204030204" pitchFamily="34" charset="0"/>
              </a:rPr>
              <a:t>:</a:t>
            </a:r>
            <a:r>
              <a:rPr lang="fr-FR" sz="3200" dirty="0">
                <a:effectLst/>
                <a:latin typeface="Calibri corps"/>
                <a:ea typeface="Calibri" panose="020F0502020204030204" pitchFamily="34" charset="0"/>
              </a:rPr>
              <a:t>  </a:t>
            </a:r>
          </a:p>
          <a:p>
            <a:pPr marL="514350" indent="-514350" algn="just">
              <a:buAutoNum type="arabicPeriod"/>
            </a:pPr>
            <a:r>
              <a:rPr lang="fr-FR" sz="2000" dirty="0">
                <a:effectLst/>
                <a:latin typeface="Calibri corps"/>
                <a:ea typeface="Calibri" panose="020F0502020204030204" pitchFamily="34" charset="0"/>
              </a:rPr>
              <a:t>Non renouvellement tacite des exonérations sur les activités existantes qui arrivent à expiration ni à proroger les exonérations existantes, en particulier dans le secteur pétrolier. </a:t>
            </a:r>
          </a:p>
          <a:p>
            <a:pPr marL="514350" indent="-514350" algn="just">
              <a:buAutoNum type="arabicPeriod"/>
            </a:pPr>
            <a:r>
              <a:rPr lang="fr-FR" sz="2000" dirty="0">
                <a:effectLst/>
                <a:latin typeface="Calibri corps"/>
                <a:ea typeface="Calibri" panose="020F0502020204030204" pitchFamily="34" charset="0"/>
              </a:rPr>
              <a:t>Evaluation systématique de l’incidence budgétaire de toute nouvelle demande d’exonération, via un comité technique. </a:t>
            </a:r>
          </a:p>
          <a:p>
            <a:pPr algn="just"/>
            <a:endParaRPr lang="fr-FR" sz="800" dirty="0">
              <a:effectLst/>
              <a:latin typeface="Calibri corps"/>
              <a:ea typeface="Calibri" panose="020F0502020204030204" pitchFamily="34" charset="0"/>
            </a:endParaRPr>
          </a:p>
          <a:p>
            <a:pPr algn="just"/>
            <a:r>
              <a:rPr lang="fr-FR" sz="3200" b="1" dirty="0">
                <a:latin typeface="Calibri corps"/>
              </a:rPr>
              <a:t>Mobilisation des recettes de la TVA </a:t>
            </a:r>
            <a:r>
              <a:rPr lang="fr-FR" sz="3200" dirty="0">
                <a:latin typeface="Calibri corps"/>
              </a:rPr>
              <a:t>: </a:t>
            </a:r>
          </a:p>
          <a:p>
            <a:pPr marL="514350" indent="-514350" algn="just">
              <a:buAutoNum type="arabicPeriod"/>
            </a:pPr>
            <a:r>
              <a:rPr lang="fr-FR" sz="2000" dirty="0">
                <a:latin typeface="Calibri corps"/>
              </a:rPr>
              <a:t>Mise en place d’un mécanisme de remboursement de la TVA </a:t>
            </a:r>
          </a:p>
          <a:p>
            <a:pPr marL="514350" indent="-514350" algn="just">
              <a:buAutoNum type="arabicPeriod"/>
            </a:pPr>
            <a:r>
              <a:rPr lang="fr-FR" sz="2000" dirty="0">
                <a:latin typeface="Calibri corps"/>
              </a:rPr>
              <a:t>Réduction des exonérations de la TVA. </a:t>
            </a:r>
          </a:p>
          <a:p>
            <a:pPr marL="514350" indent="-514350" algn="just">
              <a:buAutoNum type="arabicPeriod"/>
            </a:pPr>
            <a:r>
              <a:rPr lang="fr-FR" sz="2000" dirty="0">
                <a:latin typeface="Calibri corps"/>
              </a:rPr>
              <a:t>Publication de la liste des entreprises autorisées à retenir la TVA afin de rendre la collecte de la TVA transparente et entrainer l’accroissement des recettes. </a:t>
            </a:r>
          </a:p>
          <a:p>
            <a:pPr marL="514350" indent="-514350" algn="just">
              <a:buAutoNum type="arabicPeriod"/>
            </a:pPr>
            <a:r>
              <a:rPr lang="fr-FR" sz="2000" dirty="0">
                <a:latin typeface="Calibri corps"/>
              </a:rPr>
              <a:t>Déposer 5 % des recettes de la TVA dans le compte dédié auprès de la BEAC pour le remboursement de la TVA. </a:t>
            </a:r>
          </a:p>
        </p:txBody>
      </p:sp>
    </p:spTree>
    <p:extLst>
      <p:ext uri="{BB962C8B-B14F-4D97-AF65-F5344CB8AC3E}">
        <p14:creationId xmlns:p14="http://schemas.microsoft.com/office/powerpoint/2010/main" val="13419021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4. Politiques d’austérité et réformes structurelles</a:t>
            </a:r>
          </a:p>
        </p:txBody>
      </p:sp>
      <p:sp>
        <p:nvSpPr>
          <p:cNvPr id="6" name="ZoneTexte 5">
            <a:extLst>
              <a:ext uri="{FF2B5EF4-FFF2-40B4-BE49-F238E27FC236}">
                <a16:creationId xmlns:a16="http://schemas.microsoft.com/office/drawing/2014/main" id="{1C672EA7-FD74-45AD-9E9A-2875B27C5F9C}"/>
              </a:ext>
            </a:extLst>
          </p:cNvPr>
          <p:cNvSpPr txBox="1"/>
          <p:nvPr/>
        </p:nvSpPr>
        <p:spPr>
          <a:xfrm>
            <a:off x="1674055" y="574766"/>
            <a:ext cx="8539089" cy="584775"/>
          </a:xfrm>
          <a:prstGeom prst="rect">
            <a:avLst/>
          </a:prstGeom>
          <a:noFill/>
        </p:spPr>
        <p:txBody>
          <a:bodyPr wrap="square" rtlCol="0">
            <a:spAutoFit/>
          </a:bodyPr>
          <a:lstStyle/>
          <a:p>
            <a:r>
              <a:rPr lang="fr-FR" sz="3200" b="1" dirty="0"/>
              <a:t>4.1 Réformes et politiques fiscales et douanières</a:t>
            </a:r>
          </a:p>
        </p:txBody>
      </p:sp>
      <p:sp>
        <p:nvSpPr>
          <p:cNvPr id="2" name="ZoneTexte 1">
            <a:extLst>
              <a:ext uri="{FF2B5EF4-FFF2-40B4-BE49-F238E27FC236}">
                <a16:creationId xmlns:a16="http://schemas.microsoft.com/office/drawing/2014/main" id="{3CCFADDB-F566-485B-9D90-955DCAD97E61}"/>
              </a:ext>
            </a:extLst>
          </p:cNvPr>
          <p:cNvSpPr txBox="1"/>
          <p:nvPr/>
        </p:nvSpPr>
        <p:spPr>
          <a:xfrm>
            <a:off x="107853" y="1626391"/>
            <a:ext cx="12084147" cy="3605218"/>
          </a:xfrm>
          <a:prstGeom prst="rect">
            <a:avLst/>
          </a:prstGeom>
          <a:noFill/>
        </p:spPr>
        <p:txBody>
          <a:bodyPr wrap="square" rtlCol="0">
            <a:spAutoFit/>
          </a:bodyPr>
          <a:lstStyle/>
          <a:p>
            <a:pPr algn="just"/>
            <a:r>
              <a:rPr lang="fr-FR" sz="3200" b="1" dirty="0">
                <a:latin typeface="Calibri corps"/>
                <a:ea typeface="Calibri" panose="020F0502020204030204" pitchFamily="34" charset="0"/>
              </a:rPr>
              <a:t>Mobilisation des recettes douanières</a:t>
            </a:r>
            <a:endParaRPr lang="fr-FR" sz="3200" b="1" dirty="0">
              <a:effectLst/>
              <a:latin typeface="Calibri corps"/>
              <a:ea typeface="Calibri" panose="020F0502020204030204" pitchFamily="34" charset="0"/>
            </a:endParaRPr>
          </a:p>
          <a:p>
            <a:pPr algn="just"/>
            <a:r>
              <a:rPr lang="fr-FR" sz="2000" dirty="0">
                <a:latin typeface="Calibri corps"/>
              </a:rPr>
              <a:t>Informatisation des opérations douanières et migration attendue vers un nouveau logiciel (SYDONIA World) pour</a:t>
            </a:r>
          </a:p>
          <a:p>
            <a:pPr marL="457200" indent="-457200" algn="just">
              <a:buAutoNum type="arabicPeriod"/>
            </a:pPr>
            <a:r>
              <a:rPr lang="fr-FR" sz="2000" dirty="0">
                <a:latin typeface="Calibri corps"/>
              </a:rPr>
              <a:t>Renforcer l'intégration des systèmes de la douane et des impôts pour améliorer le recouvrement de la TVA; </a:t>
            </a:r>
          </a:p>
          <a:p>
            <a:pPr marL="457200" indent="-457200" algn="just">
              <a:buAutoNum type="arabicPeriod"/>
            </a:pPr>
            <a:r>
              <a:rPr lang="fr-FR" sz="2000" dirty="0">
                <a:latin typeface="Calibri corps"/>
              </a:rPr>
              <a:t>Faciliter les interconnexions avec les administrations douanières au Cameroun, au Niger et au Soudan.</a:t>
            </a:r>
          </a:p>
          <a:p>
            <a:pPr algn="just"/>
            <a:endParaRPr lang="fr-FR" sz="2000" dirty="0">
              <a:latin typeface="Calibri corps"/>
            </a:endParaRPr>
          </a:p>
          <a:p>
            <a:pPr algn="just"/>
            <a:endParaRPr lang="fr-FR" sz="2000" dirty="0">
              <a:latin typeface="Calibri corps"/>
            </a:endParaRPr>
          </a:p>
          <a:p>
            <a:pPr lvl="0" algn="just">
              <a:lnSpc>
                <a:spcPts val="1500"/>
              </a:lnSpc>
              <a:spcAft>
                <a:spcPts val="1200"/>
              </a:spcAft>
              <a:buClr>
                <a:srgbClr val="4B82AD"/>
              </a:buClr>
              <a:buSzPts val="1050"/>
            </a:pPr>
            <a:r>
              <a:rPr lang="fr-FR" sz="3200" b="1" dirty="0">
                <a:latin typeface="Calibri corps"/>
              </a:rPr>
              <a:t>Mobilisation des recettes fiscales non pétrolières </a:t>
            </a:r>
          </a:p>
          <a:p>
            <a:pPr marL="457200" indent="-457200" algn="just">
              <a:buFontTx/>
              <a:buAutoNum type="arabicPeriod"/>
            </a:pPr>
            <a:r>
              <a:rPr lang="fr-FR" sz="2000" dirty="0">
                <a:latin typeface="Calibri corps"/>
              </a:rPr>
              <a:t>Réorganisation des principales structures de la Direction Générale des Impôts </a:t>
            </a:r>
          </a:p>
          <a:p>
            <a:pPr marL="457200" indent="-457200" algn="just">
              <a:buAutoNum type="arabicPeriod"/>
            </a:pPr>
            <a:r>
              <a:rPr lang="fr-FR" sz="2000" dirty="0">
                <a:latin typeface="Calibri corps"/>
              </a:rPr>
              <a:t>Recensement de la matière domaniale imposable, commençant par la capitale, qui permettra de renforcer la capacité du Gouvernement en matière de mobilisation des recettes foncières; </a:t>
            </a:r>
          </a:p>
          <a:p>
            <a:pPr marL="457200" lvl="0" indent="-457200" algn="just">
              <a:lnSpc>
                <a:spcPts val="1500"/>
              </a:lnSpc>
              <a:spcAft>
                <a:spcPts val="1200"/>
              </a:spcAft>
              <a:buClr>
                <a:srgbClr val="4B82AD"/>
              </a:buClr>
              <a:buSzPts val="1050"/>
              <a:buAutoNum type="arabicPeriod"/>
            </a:pPr>
            <a:endParaRPr lang="fr-FR" sz="2000" dirty="0">
              <a:latin typeface="Calibri corps"/>
            </a:endParaRPr>
          </a:p>
        </p:txBody>
      </p:sp>
    </p:spTree>
    <p:extLst>
      <p:ext uri="{BB962C8B-B14F-4D97-AF65-F5344CB8AC3E}">
        <p14:creationId xmlns:p14="http://schemas.microsoft.com/office/powerpoint/2010/main" val="3501517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4. Politiques d’austérité et réformes structurelles</a:t>
            </a:r>
          </a:p>
        </p:txBody>
      </p:sp>
      <p:sp>
        <p:nvSpPr>
          <p:cNvPr id="6" name="ZoneTexte 5">
            <a:extLst>
              <a:ext uri="{FF2B5EF4-FFF2-40B4-BE49-F238E27FC236}">
                <a16:creationId xmlns:a16="http://schemas.microsoft.com/office/drawing/2014/main" id="{1C672EA7-FD74-45AD-9E9A-2875B27C5F9C}"/>
              </a:ext>
            </a:extLst>
          </p:cNvPr>
          <p:cNvSpPr txBox="1"/>
          <p:nvPr/>
        </p:nvSpPr>
        <p:spPr>
          <a:xfrm>
            <a:off x="1674055" y="574766"/>
            <a:ext cx="8904850" cy="584775"/>
          </a:xfrm>
          <a:prstGeom prst="rect">
            <a:avLst/>
          </a:prstGeom>
          <a:noFill/>
        </p:spPr>
        <p:txBody>
          <a:bodyPr wrap="square" rtlCol="0">
            <a:spAutoFit/>
          </a:bodyPr>
          <a:lstStyle/>
          <a:p>
            <a:r>
              <a:rPr lang="fr-FR" sz="3200" b="1" dirty="0"/>
              <a:t>4.2 Réformes de la gestion des finances publiques</a:t>
            </a:r>
          </a:p>
        </p:txBody>
      </p:sp>
      <p:sp>
        <p:nvSpPr>
          <p:cNvPr id="2" name="ZoneTexte 1">
            <a:extLst>
              <a:ext uri="{FF2B5EF4-FFF2-40B4-BE49-F238E27FC236}">
                <a16:creationId xmlns:a16="http://schemas.microsoft.com/office/drawing/2014/main" id="{3CCFADDB-F566-485B-9D90-955DCAD97E61}"/>
              </a:ext>
            </a:extLst>
          </p:cNvPr>
          <p:cNvSpPr txBox="1"/>
          <p:nvPr/>
        </p:nvSpPr>
        <p:spPr>
          <a:xfrm>
            <a:off x="107853" y="1534058"/>
            <a:ext cx="12084147" cy="3789884"/>
          </a:xfrm>
          <a:prstGeom prst="rect">
            <a:avLst/>
          </a:prstGeom>
          <a:noFill/>
        </p:spPr>
        <p:txBody>
          <a:bodyPr wrap="square" rtlCol="0">
            <a:spAutoFit/>
          </a:bodyPr>
          <a:lstStyle/>
          <a:p>
            <a:pPr algn="just"/>
            <a:r>
              <a:rPr lang="fr-FR" sz="3200" b="1" dirty="0">
                <a:latin typeface="Calibri corps"/>
                <a:ea typeface="Calibri" panose="020F0502020204030204" pitchFamily="34" charset="0"/>
              </a:rPr>
              <a:t>Maîtrise et efficacité des dépenses publiques</a:t>
            </a:r>
            <a:endParaRPr lang="fr-FR" sz="3200" b="1" dirty="0">
              <a:effectLst/>
              <a:latin typeface="Calibri corps"/>
              <a:ea typeface="Calibri" panose="020F0502020204030204" pitchFamily="34" charset="0"/>
            </a:endParaRPr>
          </a:p>
          <a:p>
            <a:pPr marL="457200" indent="-457200" algn="just">
              <a:buAutoNum type="arabicPeriod"/>
            </a:pPr>
            <a:r>
              <a:rPr lang="fr-FR" sz="2000" dirty="0">
                <a:latin typeface="Calibri corps"/>
              </a:rPr>
              <a:t>Recensement du personnel de l’Etat et blocage des salaires</a:t>
            </a:r>
          </a:p>
          <a:p>
            <a:pPr marL="457200" indent="-457200" algn="just">
              <a:buAutoNum type="arabicPeriod"/>
            </a:pPr>
            <a:r>
              <a:rPr lang="fr-FR" sz="2000" dirty="0">
                <a:latin typeface="Calibri corps"/>
              </a:rPr>
              <a:t>Accroître les dépenses sociales et les investissements prioritaires</a:t>
            </a:r>
          </a:p>
          <a:p>
            <a:pPr marL="457200" indent="-457200" algn="just">
              <a:buAutoNum type="arabicPeriod"/>
            </a:pPr>
            <a:r>
              <a:rPr lang="fr-FR" sz="2000" dirty="0">
                <a:latin typeface="Calibri corps"/>
              </a:rPr>
              <a:t>Réduire les transferts et subventions vers les entreprises publiques non rentables</a:t>
            </a:r>
          </a:p>
          <a:p>
            <a:pPr lvl="0" algn="just">
              <a:lnSpc>
                <a:spcPts val="1500"/>
              </a:lnSpc>
              <a:spcAft>
                <a:spcPts val="1200"/>
              </a:spcAft>
              <a:buClr>
                <a:srgbClr val="4B82AD"/>
              </a:buClr>
              <a:buSzPts val="1050"/>
            </a:pPr>
            <a:endParaRPr lang="fr-FR" sz="2000" dirty="0">
              <a:latin typeface="Calibri corps"/>
            </a:endParaRPr>
          </a:p>
          <a:p>
            <a:pPr algn="just"/>
            <a:r>
              <a:rPr lang="fr-FR" sz="3200" b="1" dirty="0">
                <a:latin typeface="Calibri corps"/>
                <a:ea typeface="Calibri" panose="020F0502020204030204" pitchFamily="34" charset="0"/>
              </a:rPr>
              <a:t>Amélioration de la chaîne des dépenses</a:t>
            </a:r>
            <a:endParaRPr lang="fr-FR" sz="3200" b="1" dirty="0">
              <a:effectLst/>
              <a:latin typeface="Calibri corps"/>
              <a:ea typeface="Calibri" panose="020F0502020204030204" pitchFamily="34" charset="0"/>
            </a:endParaRPr>
          </a:p>
          <a:p>
            <a:pPr marL="457200" indent="-457200" algn="just">
              <a:buAutoNum type="arabicPeriod"/>
            </a:pPr>
            <a:r>
              <a:rPr lang="fr-FR" sz="2000" dirty="0">
                <a:latin typeface="Calibri corps"/>
              </a:rPr>
              <a:t>Limiter le recours aux Dépenses Avant Ordonnancement pour réduire le risque de dépenses excessives et d’accumulation des arriérés de paiement</a:t>
            </a:r>
          </a:p>
          <a:p>
            <a:pPr marL="457200" indent="-457200" algn="just">
              <a:buAutoNum type="arabicPeriod"/>
            </a:pPr>
            <a:r>
              <a:rPr lang="fr-FR" sz="2000" dirty="0">
                <a:latin typeface="Calibri corps"/>
              </a:rPr>
              <a:t>Acquisition et exploitation d’un Système Intégré de Gestion des Finances Publiques</a:t>
            </a:r>
          </a:p>
          <a:p>
            <a:pPr marL="457200" indent="-457200" algn="just">
              <a:buAutoNum type="arabicPeriod"/>
            </a:pPr>
            <a:r>
              <a:rPr lang="fr-FR" sz="2000" dirty="0">
                <a:latin typeface="Calibri corps"/>
              </a:rPr>
              <a:t>Adopter une stratégie d'apurement pour l'ensemble du stock d'arriérés validés par un audit</a:t>
            </a:r>
          </a:p>
          <a:p>
            <a:pPr lvl="0" algn="just">
              <a:lnSpc>
                <a:spcPts val="1500"/>
              </a:lnSpc>
              <a:spcAft>
                <a:spcPts val="1200"/>
              </a:spcAft>
              <a:buClr>
                <a:srgbClr val="4B82AD"/>
              </a:buClr>
              <a:buSzPts val="1050"/>
            </a:pPr>
            <a:endParaRPr lang="fr-FR" sz="2000" dirty="0">
              <a:latin typeface="Calibri corps"/>
            </a:endParaRPr>
          </a:p>
        </p:txBody>
      </p:sp>
    </p:spTree>
    <p:extLst>
      <p:ext uri="{BB962C8B-B14F-4D97-AF65-F5344CB8AC3E}">
        <p14:creationId xmlns:p14="http://schemas.microsoft.com/office/powerpoint/2010/main" val="35285272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4. Politiques d’austérité et réformes structurelles</a:t>
            </a:r>
          </a:p>
        </p:txBody>
      </p:sp>
      <p:sp>
        <p:nvSpPr>
          <p:cNvPr id="6" name="ZoneTexte 5">
            <a:extLst>
              <a:ext uri="{FF2B5EF4-FFF2-40B4-BE49-F238E27FC236}">
                <a16:creationId xmlns:a16="http://schemas.microsoft.com/office/drawing/2014/main" id="{1C672EA7-FD74-45AD-9E9A-2875B27C5F9C}"/>
              </a:ext>
            </a:extLst>
          </p:cNvPr>
          <p:cNvSpPr txBox="1"/>
          <p:nvPr/>
        </p:nvSpPr>
        <p:spPr>
          <a:xfrm>
            <a:off x="1674055" y="574766"/>
            <a:ext cx="8904850" cy="584775"/>
          </a:xfrm>
          <a:prstGeom prst="rect">
            <a:avLst/>
          </a:prstGeom>
          <a:noFill/>
        </p:spPr>
        <p:txBody>
          <a:bodyPr wrap="square" rtlCol="0">
            <a:spAutoFit/>
          </a:bodyPr>
          <a:lstStyle/>
          <a:p>
            <a:r>
              <a:rPr lang="fr-FR" sz="3200" b="1" dirty="0"/>
              <a:t>4.2 Réformes de la gestion des finances publiques</a:t>
            </a:r>
          </a:p>
        </p:txBody>
      </p:sp>
      <p:sp>
        <p:nvSpPr>
          <p:cNvPr id="2" name="ZoneTexte 1">
            <a:extLst>
              <a:ext uri="{FF2B5EF4-FFF2-40B4-BE49-F238E27FC236}">
                <a16:creationId xmlns:a16="http://schemas.microsoft.com/office/drawing/2014/main" id="{3CCFADDB-F566-485B-9D90-955DCAD97E61}"/>
              </a:ext>
            </a:extLst>
          </p:cNvPr>
          <p:cNvSpPr txBox="1"/>
          <p:nvPr/>
        </p:nvSpPr>
        <p:spPr>
          <a:xfrm>
            <a:off x="121920" y="1341105"/>
            <a:ext cx="11948159" cy="3793346"/>
          </a:xfrm>
          <a:prstGeom prst="rect">
            <a:avLst/>
          </a:prstGeom>
          <a:noFill/>
        </p:spPr>
        <p:txBody>
          <a:bodyPr wrap="square" rtlCol="0">
            <a:spAutoFit/>
          </a:bodyPr>
          <a:lstStyle/>
          <a:p>
            <a:pPr algn="just"/>
            <a:endParaRPr lang="fr-FR" sz="600" dirty="0">
              <a:latin typeface="Calibri corp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3200" b="1" i="0" u="none" strike="noStrike" kern="1200" cap="none" spc="0" normalizeH="0" baseline="0" noProof="0" dirty="0">
                <a:ln>
                  <a:noFill/>
                </a:ln>
                <a:solidFill>
                  <a:prstClr val="black"/>
                </a:solidFill>
                <a:effectLst/>
                <a:uLnTx/>
                <a:uFillTx/>
                <a:latin typeface="Calibri corps"/>
                <a:ea typeface="Calibri" panose="020F0502020204030204" pitchFamily="34" charset="0"/>
                <a:cs typeface="+mn-cs"/>
              </a:rPr>
              <a:t>Amélioration de la gestion de la trésorerie et de la dette publique</a:t>
            </a:r>
            <a:endParaRPr lang="fr-FR" sz="2000" dirty="0">
              <a:latin typeface="Calibri corps"/>
            </a:endParaRPr>
          </a:p>
          <a:p>
            <a:pPr marL="457200" indent="-457200" algn="just">
              <a:buAutoNum type="arabicPeriod"/>
            </a:pPr>
            <a:r>
              <a:rPr lang="fr-FR" sz="2000" dirty="0">
                <a:latin typeface="Calibri corps"/>
              </a:rPr>
              <a:t>Amélioration du plan de trésorerie mensuel afin d’éviter l’accumulation de nouveaux arriérés</a:t>
            </a:r>
          </a:p>
          <a:p>
            <a:pPr marL="457200" indent="-457200" algn="just">
              <a:buAutoNum type="arabicPeriod"/>
            </a:pPr>
            <a:r>
              <a:rPr lang="fr-FR" sz="2000" dirty="0">
                <a:latin typeface="Calibri corps"/>
              </a:rPr>
              <a:t>Mettre à jour le système de gestion informatique de la dette publique</a:t>
            </a:r>
          </a:p>
          <a:p>
            <a:pPr marL="457200" indent="-457200" algn="just">
              <a:buAutoNum type="arabicPeriod"/>
            </a:pPr>
            <a:r>
              <a:rPr lang="fr-FR" sz="2000" dirty="0">
                <a:latin typeface="Calibri corps"/>
              </a:rPr>
              <a:t>Soumettre tous les projets d'accord de prêt à l'approbation préalable de la Commission Nationale d'Analyse de la Dette (CONAD), qui s'appuie sur l'analyse technique et financière de l'Equipe Technique d’Analyse de la Viabilité de la Dette (ETAVID). </a:t>
            </a:r>
          </a:p>
          <a:p>
            <a:pPr marL="457200" indent="-457200" algn="just">
              <a:buAutoNum type="arabicPeriod"/>
            </a:pPr>
            <a:r>
              <a:rPr lang="fr-FR" sz="2000" dirty="0">
                <a:latin typeface="Calibri corps"/>
              </a:rPr>
              <a:t>Améliorer le fonctionnement de la CONAD </a:t>
            </a:r>
          </a:p>
          <a:p>
            <a:pPr algn="just"/>
            <a:endParaRPr lang="fr-FR" sz="2000" b="1" dirty="0">
              <a:latin typeface="Calibri corps"/>
            </a:endParaRPr>
          </a:p>
          <a:p>
            <a:pPr lvl="0" algn="just">
              <a:lnSpc>
                <a:spcPts val="1500"/>
              </a:lnSpc>
              <a:spcAft>
                <a:spcPts val="1200"/>
              </a:spcAft>
              <a:buClr>
                <a:srgbClr val="4B82AD"/>
              </a:buClr>
              <a:buSzPts val="1050"/>
            </a:pPr>
            <a:r>
              <a:rPr lang="fr-FR" sz="3200" b="1" dirty="0">
                <a:latin typeface="Calibri corps"/>
              </a:rPr>
              <a:t>Autres réformes </a:t>
            </a:r>
          </a:p>
          <a:p>
            <a:pPr marL="457200" indent="-457200" algn="just">
              <a:buFontTx/>
              <a:buAutoNum type="arabicPeriod"/>
            </a:pPr>
            <a:r>
              <a:rPr lang="fr-FR" sz="2000" dirty="0">
                <a:latin typeface="Calibri corps"/>
              </a:rPr>
              <a:t>Révision du code des marchés publics et publication d’un bulletin trimestriel sur les marchés publics</a:t>
            </a:r>
          </a:p>
          <a:p>
            <a:pPr marL="457200" indent="-457200" algn="just">
              <a:buFontTx/>
              <a:buAutoNum type="arabicPeriod"/>
            </a:pPr>
            <a:r>
              <a:rPr lang="fr-FR" sz="2000" dirty="0">
                <a:latin typeface="Calibri corps"/>
              </a:rPr>
              <a:t>Transposition des directives de la CEMAC</a:t>
            </a:r>
          </a:p>
        </p:txBody>
      </p:sp>
    </p:spTree>
    <p:extLst>
      <p:ext uri="{BB962C8B-B14F-4D97-AF65-F5344CB8AC3E}">
        <p14:creationId xmlns:p14="http://schemas.microsoft.com/office/powerpoint/2010/main" val="16872676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4. Politiques d’austérité et réformes structurelles</a:t>
            </a:r>
          </a:p>
        </p:txBody>
      </p:sp>
      <p:sp>
        <p:nvSpPr>
          <p:cNvPr id="6" name="ZoneTexte 5">
            <a:extLst>
              <a:ext uri="{FF2B5EF4-FFF2-40B4-BE49-F238E27FC236}">
                <a16:creationId xmlns:a16="http://schemas.microsoft.com/office/drawing/2014/main" id="{1C672EA7-FD74-45AD-9E9A-2875B27C5F9C}"/>
              </a:ext>
            </a:extLst>
          </p:cNvPr>
          <p:cNvSpPr txBox="1"/>
          <p:nvPr/>
        </p:nvSpPr>
        <p:spPr>
          <a:xfrm>
            <a:off x="1674055" y="574766"/>
            <a:ext cx="8904850" cy="584775"/>
          </a:xfrm>
          <a:prstGeom prst="rect">
            <a:avLst/>
          </a:prstGeom>
          <a:noFill/>
        </p:spPr>
        <p:txBody>
          <a:bodyPr wrap="square" rtlCol="0">
            <a:spAutoFit/>
          </a:bodyPr>
          <a:lstStyle/>
          <a:p>
            <a:r>
              <a:rPr lang="fr-FR" sz="3200" b="1" dirty="0"/>
              <a:t>4.3 Réformes du secteur bancaire</a:t>
            </a:r>
          </a:p>
        </p:txBody>
      </p:sp>
      <p:sp>
        <p:nvSpPr>
          <p:cNvPr id="2" name="ZoneTexte 1">
            <a:extLst>
              <a:ext uri="{FF2B5EF4-FFF2-40B4-BE49-F238E27FC236}">
                <a16:creationId xmlns:a16="http://schemas.microsoft.com/office/drawing/2014/main" id="{3CCFADDB-F566-485B-9D90-955DCAD97E61}"/>
              </a:ext>
            </a:extLst>
          </p:cNvPr>
          <p:cNvSpPr txBox="1"/>
          <p:nvPr/>
        </p:nvSpPr>
        <p:spPr>
          <a:xfrm>
            <a:off x="107853" y="1314286"/>
            <a:ext cx="11948159" cy="4031873"/>
          </a:xfrm>
          <a:prstGeom prst="rect">
            <a:avLst/>
          </a:prstGeom>
          <a:noFill/>
        </p:spPr>
        <p:txBody>
          <a:bodyPr wrap="square" rtlCol="0">
            <a:spAutoFit/>
          </a:bodyPr>
          <a:lstStyle/>
          <a:p>
            <a:pPr marL="514350" indent="-514350" algn="just">
              <a:buAutoNum type="arabicPeriod"/>
            </a:pPr>
            <a:r>
              <a:rPr lang="fr-FR" sz="3200" dirty="0">
                <a:latin typeface="Calibri corps"/>
              </a:rPr>
              <a:t>Régler les arriérés, ainsi que le remboursement à termes échus de la dette due aux banques de la place afin d’atténuer les pressions sur le secteur bancaire.</a:t>
            </a:r>
          </a:p>
          <a:p>
            <a:pPr marL="514350" indent="-514350" algn="just">
              <a:buAutoNum type="arabicPeriod"/>
            </a:pPr>
            <a:r>
              <a:rPr lang="fr-FR" sz="3200" dirty="0">
                <a:latin typeface="Calibri corps"/>
              </a:rPr>
              <a:t>Renforcer l'inclusion financière en encourageant la création d’établissements de microfinance, la bancarisation des opérations de l’Etat, l’ouverture de comptes, et la promotion des règlements de transaction au moyen de paiements mobiles. </a:t>
            </a:r>
          </a:p>
          <a:p>
            <a:pPr algn="just"/>
            <a:endParaRPr lang="fr-FR" sz="3200" b="1" dirty="0">
              <a:latin typeface="Calibri corps"/>
            </a:endParaRPr>
          </a:p>
        </p:txBody>
      </p:sp>
    </p:spTree>
    <p:extLst>
      <p:ext uri="{BB962C8B-B14F-4D97-AF65-F5344CB8AC3E}">
        <p14:creationId xmlns:p14="http://schemas.microsoft.com/office/powerpoint/2010/main" val="12606053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4. Politiques d’austérité et réformes structurelles</a:t>
            </a:r>
          </a:p>
        </p:txBody>
      </p:sp>
      <p:sp>
        <p:nvSpPr>
          <p:cNvPr id="6" name="ZoneTexte 5">
            <a:extLst>
              <a:ext uri="{FF2B5EF4-FFF2-40B4-BE49-F238E27FC236}">
                <a16:creationId xmlns:a16="http://schemas.microsoft.com/office/drawing/2014/main" id="{1C672EA7-FD74-45AD-9E9A-2875B27C5F9C}"/>
              </a:ext>
            </a:extLst>
          </p:cNvPr>
          <p:cNvSpPr txBox="1"/>
          <p:nvPr/>
        </p:nvSpPr>
        <p:spPr>
          <a:xfrm>
            <a:off x="1674055" y="574766"/>
            <a:ext cx="9973994" cy="584775"/>
          </a:xfrm>
          <a:prstGeom prst="rect">
            <a:avLst/>
          </a:prstGeom>
          <a:noFill/>
        </p:spPr>
        <p:txBody>
          <a:bodyPr wrap="square" rtlCol="0">
            <a:spAutoFit/>
          </a:bodyPr>
          <a:lstStyle/>
          <a:p>
            <a:r>
              <a:rPr lang="fr-FR" sz="3200" b="1" dirty="0"/>
              <a:t>4.4 Amélioration de la Gouvernance et de la transparence</a:t>
            </a:r>
          </a:p>
        </p:txBody>
      </p:sp>
      <p:sp>
        <p:nvSpPr>
          <p:cNvPr id="2" name="ZoneTexte 1">
            <a:extLst>
              <a:ext uri="{FF2B5EF4-FFF2-40B4-BE49-F238E27FC236}">
                <a16:creationId xmlns:a16="http://schemas.microsoft.com/office/drawing/2014/main" id="{3CCFADDB-F566-485B-9D90-955DCAD97E61}"/>
              </a:ext>
            </a:extLst>
          </p:cNvPr>
          <p:cNvSpPr txBox="1"/>
          <p:nvPr/>
        </p:nvSpPr>
        <p:spPr>
          <a:xfrm>
            <a:off x="121920" y="1159541"/>
            <a:ext cx="11948159" cy="5509200"/>
          </a:xfrm>
          <a:prstGeom prst="rect">
            <a:avLst/>
          </a:prstGeom>
          <a:noFill/>
        </p:spPr>
        <p:txBody>
          <a:bodyPr wrap="square" rtlCol="0">
            <a:spAutoFit/>
          </a:bodyPr>
          <a:lstStyle/>
          <a:p>
            <a:pPr marL="514350" indent="-514350" algn="just">
              <a:buAutoNum type="arabicPeriod"/>
            </a:pPr>
            <a:r>
              <a:rPr lang="fr-FR" sz="3200" dirty="0">
                <a:latin typeface="Calibri corps"/>
              </a:rPr>
              <a:t>Mettre en œuvre la Convention des Nations Unies contre la corruption (CNUCC), qui a été ratifiée par l'Assemblée Nationale en 2017.</a:t>
            </a:r>
          </a:p>
          <a:p>
            <a:pPr marL="514350" indent="-514350" algn="just">
              <a:buAutoNum type="arabicPeriod"/>
            </a:pPr>
            <a:r>
              <a:rPr lang="fr-FR" sz="3200" dirty="0">
                <a:latin typeface="Calibri corps"/>
              </a:rPr>
              <a:t>Soutenir les activités de l'Agence nationale d’Investigations financières (ANIF), y compris le renforcement de ses ressources humaines.</a:t>
            </a:r>
          </a:p>
          <a:p>
            <a:pPr marL="514350" indent="-514350" algn="just">
              <a:buAutoNum type="arabicPeriod"/>
            </a:pPr>
            <a:r>
              <a:rPr lang="fr-FR" sz="3200" dirty="0">
                <a:latin typeface="Calibri corps"/>
              </a:rPr>
              <a:t>Poursuivre ses efforts pour améliorer la transparence et le suivi du secteur pétrolier en mettant en œuvre les recommandations de l’ITIE (Initiative pour la Transparence dans les Industries Extractives). </a:t>
            </a:r>
          </a:p>
          <a:p>
            <a:pPr marL="514350" indent="-514350" algn="just">
              <a:buAutoNum type="arabicPeriod"/>
            </a:pPr>
            <a:r>
              <a:rPr lang="fr-FR" sz="3200" dirty="0">
                <a:latin typeface="Calibri corps"/>
              </a:rPr>
              <a:t>Mise en œuvre des mesures d’amélioration du climat des affaires </a:t>
            </a:r>
          </a:p>
        </p:txBody>
      </p:sp>
    </p:spTree>
    <p:extLst>
      <p:ext uri="{BB962C8B-B14F-4D97-AF65-F5344CB8AC3E}">
        <p14:creationId xmlns:p14="http://schemas.microsoft.com/office/powerpoint/2010/main" val="1988537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672EA7-FD74-45AD-9E9A-2875B27C5F9C}"/>
              </a:ext>
            </a:extLst>
          </p:cNvPr>
          <p:cNvSpPr txBox="1"/>
          <p:nvPr/>
        </p:nvSpPr>
        <p:spPr>
          <a:xfrm>
            <a:off x="928467" y="2572378"/>
            <a:ext cx="9973994" cy="1938992"/>
          </a:xfrm>
          <a:prstGeom prst="rect">
            <a:avLst/>
          </a:prstGeom>
          <a:noFill/>
        </p:spPr>
        <p:txBody>
          <a:bodyPr wrap="square" rtlCol="0">
            <a:spAutoFit/>
          </a:bodyPr>
          <a:lstStyle/>
          <a:p>
            <a:pPr algn="ctr"/>
            <a:r>
              <a:rPr lang="fr-FR" sz="6000" b="1" dirty="0"/>
              <a:t>MERCI POUR VOTRE BIEN AIMABLE ATTENTION</a:t>
            </a:r>
          </a:p>
        </p:txBody>
      </p:sp>
    </p:spTree>
    <p:extLst>
      <p:ext uri="{BB962C8B-B14F-4D97-AF65-F5344CB8AC3E}">
        <p14:creationId xmlns:p14="http://schemas.microsoft.com/office/powerpoint/2010/main" val="3765187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1. Introduction</a:t>
            </a:r>
          </a:p>
        </p:txBody>
      </p:sp>
      <p:sp>
        <p:nvSpPr>
          <p:cNvPr id="8195" name="Espace réservé du contenu 2"/>
          <p:cNvSpPr>
            <a:spLocks noGrp="1"/>
          </p:cNvSpPr>
          <p:nvPr>
            <p:ph idx="1"/>
          </p:nvPr>
        </p:nvSpPr>
        <p:spPr>
          <a:xfrm>
            <a:off x="569844" y="777922"/>
            <a:ext cx="10757798" cy="5882186"/>
          </a:xfrm>
          <a:ln>
            <a:solidFill>
              <a:srgbClr val="0070C0"/>
            </a:solidFill>
          </a:ln>
        </p:spPr>
        <p:txBody>
          <a:bodyPr>
            <a:normAutofit/>
          </a:bodyPr>
          <a:lstStyle/>
          <a:p>
            <a:pPr marL="0" indent="0">
              <a:lnSpc>
                <a:spcPct val="150000"/>
              </a:lnSpc>
              <a:buNone/>
            </a:pPr>
            <a:r>
              <a:rPr lang="fr-FR" b="1" dirty="0">
                <a:solidFill>
                  <a:srgbClr val="002060"/>
                </a:solidFill>
                <a:cs typeface="Times New Roman" pitchFamily="18" charset="0"/>
              </a:rPr>
              <a:t>Définition d’une politique d’austérité</a:t>
            </a:r>
          </a:p>
          <a:p>
            <a:pPr algn="just">
              <a:lnSpc>
                <a:spcPct val="150000"/>
              </a:lnSpc>
              <a:buFont typeface="Wingdings" panose="05000000000000000000" pitchFamily="2" charset="2"/>
              <a:buChar char="q"/>
            </a:pPr>
            <a:r>
              <a:rPr lang="fr-FR" b="1" dirty="0">
                <a:cs typeface="Times New Roman" pitchFamily="18" charset="0"/>
              </a:rPr>
              <a:t> </a:t>
            </a:r>
            <a:r>
              <a:rPr lang="fr-FR" dirty="0">
                <a:cs typeface="Times New Roman" pitchFamily="18" charset="0"/>
              </a:rPr>
              <a:t>Politique de « rigueur » ou politique « restrictive » qui vise à assainir la gestion d'un État. </a:t>
            </a:r>
          </a:p>
          <a:p>
            <a:pPr marL="0" indent="0" algn="just">
              <a:lnSpc>
                <a:spcPct val="150000"/>
              </a:lnSpc>
              <a:buNone/>
            </a:pPr>
            <a:r>
              <a:rPr lang="fr-FR" b="1" dirty="0">
                <a:solidFill>
                  <a:srgbClr val="002060"/>
                </a:solidFill>
                <a:cs typeface="Times New Roman" pitchFamily="18" charset="0"/>
              </a:rPr>
              <a:t>Objectif d’une politique d’austérité</a:t>
            </a:r>
          </a:p>
          <a:p>
            <a:pPr algn="just">
              <a:lnSpc>
                <a:spcPct val="150000"/>
              </a:lnSpc>
              <a:buFont typeface="Wingdings" panose="05000000000000000000" pitchFamily="2" charset="2"/>
              <a:buChar char="q"/>
            </a:pPr>
            <a:r>
              <a:rPr lang="fr-FR" sz="2800" dirty="0">
                <a:cs typeface="Times New Roman" pitchFamily="18" charset="0"/>
              </a:rPr>
              <a:t>Politique monétaire : freiner l’inflation </a:t>
            </a:r>
          </a:p>
          <a:p>
            <a:pPr algn="just">
              <a:lnSpc>
                <a:spcPct val="150000"/>
              </a:lnSpc>
              <a:buFont typeface="Wingdings" panose="05000000000000000000" pitchFamily="2" charset="2"/>
              <a:buChar char="q"/>
            </a:pPr>
            <a:r>
              <a:rPr lang="fr-FR" sz="2800" dirty="0">
                <a:cs typeface="Times New Roman" pitchFamily="18" charset="0"/>
              </a:rPr>
              <a:t> Politique fiscale et budgétaire : limiter les déficits publics et réduire le niveau d’endettement en assainissant les finances publiques pour retrouver l’équilibre budgétaire</a:t>
            </a:r>
            <a:endParaRPr lang="fr-FR" sz="2800" b="1" dirty="0">
              <a:solidFill>
                <a:srgbClr val="002060"/>
              </a:solidFill>
              <a:cs typeface="Times New Roman" pitchFamily="18" charset="0"/>
            </a:endParaRPr>
          </a:p>
          <a:p>
            <a:pPr algn="just">
              <a:lnSpc>
                <a:spcPct val="150000"/>
              </a:lnSpc>
              <a:buFont typeface="Wingdings" panose="05000000000000000000" pitchFamily="2" charset="2"/>
              <a:buChar char="q"/>
            </a:pPr>
            <a:endParaRPr lang="fr-FR" b="1" dirty="0">
              <a:solidFill>
                <a:srgbClr val="002060"/>
              </a:solidFill>
              <a:cs typeface="Times New Roman" pitchFamily="18" charset="0"/>
            </a:endParaRPr>
          </a:p>
          <a:p>
            <a:pPr marL="0" indent="0">
              <a:lnSpc>
                <a:spcPct val="150000"/>
              </a:lnSpc>
              <a:buNone/>
            </a:pPr>
            <a:endParaRPr lang="fr-FR" b="1" dirty="0">
              <a:solidFill>
                <a:srgbClr val="002060"/>
              </a:solidFill>
              <a:cs typeface="Times New Roman" pitchFamily="18" charset="0"/>
            </a:endParaRPr>
          </a:p>
          <a:p>
            <a:pPr marL="0" indent="0">
              <a:lnSpc>
                <a:spcPct val="150000"/>
              </a:lnSpc>
              <a:buNone/>
            </a:pPr>
            <a:endParaRPr lang="fr-FR" b="1" dirty="0">
              <a:solidFill>
                <a:srgbClr val="002060"/>
              </a:solidFill>
              <a:cs typeface="Times New Roman" pitchFamily="18" charset="0"/>
            </a:endParaRPr>
          </a:p>
          <a:p>
            <a:pPr marL="0" indent="0">
              <a:lnSpc>
                <a:spcPct val="100000"/>
              </a:lnSpc>
              <a:buNone/>
            </a:pPr>
            <a:endParaRPr lang="fr-FR" b="1" dirty="0">
              <a:solidFill>
                <a:srgbClr val="002060"/>
              </a:solidFill>
              <a:cs typeface="Times New Roman" pitchFamily="18" charset="0"/>
            </a:endParaRPr>
          </a:p>
        </p:txBody>
      </p:sp>
    </p:spTree>
    <p:extLst>
      <p:ext uri="{BB962C8B-B14F-4D97-AF65-F5344CB8AC3E}">
        <p14:creationId xmlns:p14="http://schemas.microsoft.com/office/powerpoint/2010/main" val="352144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1. Introduction</a:t>
            </a:r>
          </a:p>
        </p:txBody>
      </p:sp>
      <p:sp>
        <p:nvSpPr>
          <p:cNvPr id="8195" name="Espace réservé du contenu 2"/>
          <p:cNvSpPr>
            <a:spLocks noGrp="1"/>
          </p:cNvSpPr>
          <p:nvPr>
            <p:ph idx="1"/>
          </p:nvPr>
        </p:nvSpPr>
        <p:spPr>
          <a:xfrm>
            <a:off x="569843" y="777922"/>
            <a:ext cx="11423373" cy="5882186"/>
          </a:xfrm>
          <a:ln>
            <a:solidFill>
              <a:srgbClr val="0070C0"/>
            </a:solidFill>
          </a:ln>
        </p:spPr>
        <p:txBody>
          <a:bodyPr>
            <a:normAutofit fontScale="92500" lnSpcReduction="10000"/>
          </a:bodyPr>
          <a:lstStyle/>
          <a:p>
            <a:pPr marL="0" indent="0">
              <a:lnSpc>
                <a:spcPct val="150000"/>
              </a:lnSpc>
              <a:buNone/>
            </a:pPr>
            <a:r>
              <a:rPr lang="fr-FR" sz="4000" b="1" dirty="0">
                <a:solidFill>
                  <a:srgbClr val="002060"/>
                </a:solidFill>
                <a:cs typeface="Times New Roman" pitchFamily="18" charset="0"/>
              </a:rPr>
              <a:t>Politique d’austérité vs Réformes structurelles</a:t>
            </a:r>
          </a:p>
          <a:p>
            <a:pPr algn="just">
              <a:lnSpc>
                <a:spcPct val="150000"/>
              </a:lnSpc>
              <a:buFont typeface="Wingdings" panose="05000000000000000000" pitchFamily="2" charset="2"/>
              <a:buChar char="q"/>
            </a:pPr>
            <a:r>
              <a:rPr lang="fr-FR" sz="3900" dirty="0">
                <a:cs typeface="Times New Roman" pitchFamily="18" charset="0"/>
              </a:rPr>
              <a:t> Politique d’austérité : politique conjoncturelle</a:t>
            </a:r>
          </a:p>
          <a:p>
            <a:pPr algn="just">
              <a:lnSpc>
                <a:spcPct val="150000"/>
              </a:lnSpc>
              <a:buFont typeface="Wingdings" panose="05000000000000000000" pitchFamily="2" charset="2"/>
              <a:buChar char="q"/>
            </a:pPr>
            <a:r>
              <a:rPr lang="fr-FR" sz="3900" dirty="0">
                <a:cs typeface="Times New Roman" pitchFamily="18" charset="0"/>
              </a:rPr>
              <a:t> Réformes structurelles : série de mesures d’austérité (ou pas) visant à changer la structure de l’économie</a:t>
            </a:r>
          </a:p>
          <a:p>
            <a:pPr algn="just">
              <a:lnSpc>
                <a:spcPct val="150000"/>
              </a:lnSpc>
              <a:buFont typeface="Wingdings" panose="05000000000000000000" pitchFamily="2" charset="2"/>
              <a:buChar char="q"/>
            </a:pPr>
            <a:r>
              <a:rPr lang="fr-FR" sz="3900" dirty="0">
                <a:cs typeface="Times New Roman" pitchFamily="18" charset="0"/>
              </a:rPr>
              <a:t> Mesures d’austérité: hausse des taux d’intérêt, blocage des salaires, augmentation des impôts, baisse des dépenses, etc.</a:t>
            </a:r>
          </a:p>
        </p:txBody>
      </p:sp>
    </p:spTree>
    <p:extLst>
      <p:ext uri="{BB962C8B-B14F-4D97-AF65-F5344CB8AC3E}">
        <p14:creationId xmlns:p14="http://schemas.microsoft.com/office/powerpoint/2010/main" val="68184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1. Introduction</a:t>
            </a:r>
          </a:p>
        </p:txBody>
      </p:sp>
      <p:sp>
        <p:nvSpPr>
          <p:cNvPr id="8195" name="Espace réservé du contenu 2"/>
          <p:cNvSpPr>
            <a:spLocks noGrp="1"/>
          </p:cNvSpPr>
          <p:nvPr>
            <p:ph idx="1"/>
          </p:nvPr>
        </p:nvSpPr>
        <p:spPr>
          <a:xfrm>
            <a:off x="569843" y="777922"/>
            <a:ext cx="11423373" cy="5882186"/>
          </a:xfrm>
          <a:ln>
            <a:solidFill>
              <a:srgbClr val="0070C0"/>
            </a:solidFill>
          </a:ln>
        </p:spPr>
        <p:txBody>
          <a:bodyPr>
            <a:normAutofit/>
          </a:bodyPr>
          <a:lstStyle/>
          <a:p>
            <a:pPr marL="0" indent="0">
              <a:lnSpc>
                <a:spcPct val="150000"/>
              </a:lnSpc>
              <a:buNone/>
            </a:pPr>
            <a:r>
              <a:rPr lang="fr-FR" sz="4000" b="1" dirty="0">
                <a:solidFill>
                  <a:srgbClr val="002060"/>
                </a:solidFill>
                <a:cs typeface="Times New Roman" pitchFamily="18" charset="0"/>
              </a:rPr>
              <a:t>Politiques d’austérité au Tchad</a:t>
            </a:r>
          </a:p>
          <a:p>
            <a:pPr algn="just">
              <a:lnSpc>
                <a:spcPct val="150000"/>
              </a:lnSpc>
              <a:buFont typeface="Wingdings" panose="05000000000000000000" pitchFamily="2" charset="2"/>
              <a:buChar char="q"/>
            </a:pPr>
            <a:r>
              <a:rPr lang="fr-FR" sz="3900" dirty="0">
                <a:cs typeface="Times New Roman" pitchFamily="18" charset="0"/>
              </a:rPr>
              <a:t> Le Tchad a traversé une crise importante entre 2015 et 2017 qui l’a conduit à mettre en œuvre des politiques d’austérité dans le cadre d’un programme avec le FMI</a:t>
            </a:r>
          </a:p>
          <a:p>
            <a:pPr algn="just">
              <a:lnSpc>
                <a:spcPct val="150000"/>
              </a:lnSpc>
              <a:buFont typeface="Wingdings" panose="05000000000000000000" pitchFamily="2" charset="2"/>
              <a:buChar char="q"/>
            </a:pPr>
            <a:endParaRPr lang="fr-FR" sz="3900" dirty="0">
              <a:cs typeface="Times New Roman" pitchFamily="18" charset="0"/>
            </a:endParaRPr>
          </a:p>
        </p:txBody>
      </p:sp>
    </p:spTree>
    <p:extLst>
      <p:ext uri="{BB962C8B-B14F-4D97-AF65-F5344CB8AC3E}">
        <p14:creationId xmlns:p14="http://schemas.microsoft.com/office/powerpoint/2010/main" val="3801358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2. Brève description de l’économie tchadienne</a:t>
            </a:r>
          </a:p>
        </p:txBody>
      </p:sp>
      <p:graphicFrame>
        <p:nvGraphicFramePr>
          <p:cNvPr id="3" name="Graphique 2">
            <a:extLst>
              <a:ext uri="{FF2B5EF4-FFF2-40B4-BE49-F238E27FC236}">
                <a16:creationId xmlns:a16="http://schemas.microsoft.com/office/drawing/2014/main" id="{483D9E0B-AD9A-419F-A30C-C1C554CDDF45}"/>
              </a:ext>
            </a:extLst>
          </p:cNvPr>
          <p:cNvGraphicFramePr>
            <a:graphicFrameLocks/>
          </p:cNvGraphicFramePr>
          <p:nvPr>
            <p:extLst>
              <p:ext uri="{D42A27DB-BD31-4B8C-83A1-F6EECF244321}">
                <p14:modId xmlns:p14="http://schemas.microsoft.com/office/powerpoint/2010/main" val="702115273"/>
              </p:ext>
            </p:extLst>
          </p:nvPr>
        </p:nvGraphicFramePr>
        <p:xfrm>
          <a:off x="132522" y="795130"/>
          <a:ext cx="7527235" cy="5645427"/>
        </p:xfrm>
        <a:graphic>
          <a:graphicData uri="http://schemas.openxmlformats.org/drawingml/2006/chart">
            <c:chart xmlns:c="http://schemas.openxmlformats.org/drawingml/2006/chart" xmlns:r="http://schemas.openxmlformats.org/officeDocument/2006/relationships" r:id="rId3"/>
          </a:graphicData>
        </a:graphic>
      </p:graphicFrame>
      <p:sp>
        <p:nvSpPr>
          <p:cNvPr id="2" name="ZoneTexte 1">
            <a:extLst>
              <a:ext uri="{FF2B5EF4-FFF2-40B4-BE49-F238E27FC236}">
                <a16:creationId xmlns:a16="http://schemas.microsoft.com/office/drawing/2014/main" id="{CC6F752F-F9BE-492B-AD99-F03697DC9960}"/>
              </a:ext>
            </a:extLst>
          </p:cNvPr>
          <p:cNvSpPr txBox="1"/>
          <p:nvPr/>
        </p:nvSpPr>
        <p:spPr>
          <a:xfrm>
            <a:off x="7527236" y="530896"/>
            <a:ext cx="4532242" cy="3693319"/>
          </a:xfrm>
          <a:prstGeom prst="rect">
            <a:avLst/>
          </a:prstGeom>
          <a:noFill/>
        </p:spPr>
        <p:txBody>
          <a:bodyPr wrap="square" rtlCol="0">
            <a:spAutoFit/>
          </a:bodyPr>
          <a:lstStyle/>
          <a:p>
            <a:pPr>
              <a:lnSpc>
                <a:spcPct val="150000"/>
              </a:lnSpc>
            </a:pPr>
            <a:r>
              <a:rPr lang="fr-FR" sz="2400" dirty="0"/>
              <a:t>Principales branches :</a:t>
            </a:r>
          </a:p>
          <a:p>
            <a:pPr marL="285750" indent="-285750">
              <a:lnSpc>
                <a:spcPct val="150000"/>
              </a:lnSpc>
              <a:buFont typeface="Wingdings" panose="05000000000000000000" pitchFamily="2" charset="2"/>
              <a:buChar char="§"/>
            </a:pPr>
            <a:r>
              <a:rPr lang="fr-FR" sz="2400" dirty="0"/>
              <a:t>Agriculture (17,4%)</a:t>
            </a:r>
          </a:p>
          <a:p>
            <a:pPr marL="285750" indent="-285750">
              <a:lnSpc>
                <a:spcPct val="150000"/>
              </a:lnSpc>
              <a:buFont typeface="Wingdings" panose="05000000000000000000" pitchFamily="2" charset="2"/>
              <a:buChar char="§"/>
            </a:pPr>
            <a:r>
              <a:rPr lang="fr-FR" sz="2400" dirty="0"/>
              <a:t>Exploitation pétrolière (16,1%)</a:t>
            </a:r>
          </a:p>
          <a:p>
            <a:pPr marL="285750" indent="-285750">
              <a:lnSpc>
                <a:spcPct val="150000"/>
              </a:lnSpc>
              <a:buFont typeface="Wingdings" panose="05000000000000000000" pitchFamily="2" charset="2"/>
              <a:buChar char="§"/>
            </a:pPr>
            <a:r>
              <a:rPr lang="fr-FR" sz="2400" dirty="0"/>
              <a:t>Commerce (13,1%)</a:t>
            </a:r>
          </a:p>
          <a:p>
            <a:pPr marL="285750" indent="-285750">
              <a:lnSpc>
                <a:spcPct val="150000"/>
              </a:lnSpc>
              <a:buFont typeface="Wingdings" panose="05000000000000000000" pitchFamily="2" charset="2"/>
              <a:buChar char="§"/>
            </a:pPr>
            <a:r>
              <a:rPr lang="fr-FR" sz="2400" dirty="0"/>
              <a:t>Elevage (12%)</a:t>
            </a:r>
          </a:p>
          <a:p>
            <a:pPr marL="285750" indent="-285750">
              <a:lnSpc>
                <a:spcPct val="150000"/>
              </a:lnSpc>
              <a:buFont typeface="Wingdings" panose="05000000000000000000" pitchFamily="2" charset="2"/>
              <a:buChar char="§"/>
            </a:pPr>
            <a:r>
              <a:rPr lang="fr-FR" sz="2400" dirty="0"/>
              <a:t>Services non marchands (10,3%)</a:t>
            </a:r>
          </a:p>
          <a:p>
            <a:endParaRPr lang="fr-FR" dirty="0"/>
          </a:p>
        </p:txBody>
      </p:sp>
      <p:sp>
        <p:nvSpPr>
          <p:cNvPr id="4" name="ZoneTexte 3">
            <a:extLst>
              <a:ext uri="{FF2B5EF4-FFF2-40B4-BE49-F238E27FC236}">
                <a16:creationId xmlns:a16="http://schemas.microsoft.com/office/drawing/2014/main" id="{0FE0725A-BF3D-4270-9370-2381CDAE2C25}"/>
              </a:ext>
            </a:extLst>
          </p:cNvPr>
          <p:cNvSpPr txBox="1"/>
          <p:nvPr/>
        </p:nvSpPr>
        <p:spPr>
          <a:xfrm>
            <a:off x="7732644" y="4180344"/>
            <a:ext cx="4253947" cy="2677656"/>
          </a:xfrm>
          <a:prstGeom prst="rect">
            <a:avLst/>
          </a:prstGeom>
          <a:noFill/>
        </p:spPr>
        <p:txBody>
          <a:bodyPr wrap="square" rtlCol="0">
            <a:spAutoFit/>
          </a:bodyPr>
          <a:lstStyle/>
          <a:p>
            <a:r>
              <a:rPr lang="fr-FR" sz="2400" dirty="0"/>
              <a:t>Le pétrole est aussi le principal produit d’exportation : </a:t>
            </a:r>
          </a:p>
          <a:p>
            <a:pPr marL="285750" indent="-285750">
              <a:buFont typeface="Wingdings" panose="05000000000000000000" pitchFamily="2" charset="2"/>
              <a:buChar char="§"/>
            </a:pPr>
            <a:r>
              <a:rPr lang="fr-FR" sz="2400" dirty="0"/>
              <a:t>2014 : 72%</a:t>
            </a:r>
          </a:p>
          <a:p>
            <a:pPr marL="285750" indent="-285750">
              <a:buFont typeface="Wingdings" panose="05000000000000000000" pitchFamily="2" charset="2"/>
              <a:buChar char="§"/>
            </a:pPr>
            <a:r>
              <a:rPr lang="fr-FR" sz="2400" dirty="0"/>
              <a:t>2015 : 55%</a:t>
            </a:r>
          </a:p>
          <a:p>
            <a:pPr marL="285750" indent="-285750">
              <a:buFont typeface="Wingdings" panose="05000000000000000000" pitchFamily="2" charset="2"/>
              <a:buChar char="§"/>
            </a:pPr>
            <a:r>
              <a:rPr lang="fr-FR" sz="2400" dirty="0"/>
              <a:t>2016: 77%</a:t>
            </a:r>
          </a:p>
          <a:p>
            <a:pPr marL="285750" indent="-285750">
              <a:buFont typeface="Wingdings" panose="05000000000000000000" pitchFamily="2" charset="2"/>
              <a:buChar char="§"/>
            </a:pPr>
            <a:r>
              <a:rPr lang="fr-FR" sz="2400" dirty="0"/>
              <a:t>2017: 67%</a:t>
            </a:r>
          </a:p>
          <a:p>
            <a:pPr marL="285750" indent="-285750">
              <a:buFont typeface="Wingdings" panose="05000000000000000000" pitchFamily="2" charset="2"/>
              <a:buChar char="§"/>
            </a:pPr>
            <a:r>
              <a:rPr lang="fr-FR" sz="2400" dirty="0"/>
              <a:t>2018: 67%</a:t>
            </a:r>
          </a:p>
        </p:txBody>
      </p:sp>
    </p:spTree>
    <p:extLst>
      <p:ext uri="{BB962C8B-B14F-4D97-AF65-F5344CB8AC3E}">
        <p14:creationId xmlns:p14="http://schemas.microsoft.com/office/powerpoint/2010/main" val="850536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2. Brève description de l’économie tchadienne</a:t>
            </a:r>
          </a:p>
        </p:txBody>
      </p:sp>
      <p:sp>
        <p:nvSpPr>
          <p:cNvPr id="2" name="ZoneTexte 1">
            <a:extLst>
              <a:ext uri="{FF2B5EF4-FFF2-40B4-BE49-F238E27FC236}">
                <a16:creationId xmlns:a16="http://schemas.microsoft.com/office/drawing/2014/main" id="{CC6F752F-F9BE-492B-AD99-F03697DC9960}"/>
              </a:ext>
            </a:extLst>
          </p:cNvPr>
          <p:cNvSpPr txBox="1"/>
          <p:nvPr/>
        </p:nvSpPr>
        <p:spPr>
          <a:xfrm>
            <a:off x="7146388" y="796062"/>
            <a:ext cx="4840203" cy="2805063"/>
          </a:xfrm>
          <a:prstGeom prst="rect">
            <a:avLst/>
          </a:prstGeom>
          <a:noFill/>
        </p:spPr>
        <p:txBody>
          <a:bodyPr wrap="square" rtlCol="0">
            <a:spAutoFit/>
          </a:bodyPr>
          <a:lstStyle/>
          <a:p>
            <a:pPr>
              <a:lnSpc>
                <a:spcPct val="150000"/>
              </a:lnSpc>
            </a:pPr>
            <a:r>
              <a:rPr lang="fr-FR" sz="2400" dirty="0"/>
              <a:t>L’effondrement des cours du Brent de 99 $US en 2014 à 52 $ en 2015 et 44 $ en 2016 a joué négativement sur la croissance, la situation extérieure et fait épuiser les réserves de change</a:t>
            </a:r>
          </a:p>
        </p:txBody>
      </p:sp>
      <p:graphicFrame>
        <p:nvGraphicFramePr>
          <p:cNvPr id="6" name="Graphique 5">
            <a:extLst>
              <a:ext uri="{FF2B5EF4-FFF2-40B4-BE49-F238E27FC236}">
                <a16:creationId xmlns:a16="http://schemas.microsoft.com/office/drawing/2014/main" id="{1A4DDD8A-EC94-4BE7-AF5F-BB27537686A1}"/>
              </a:ext>
            </a:extLst>
          </p:cNvPr>
          <p:cNvGraphicFramePr>
            <a:graphicFrameLocks/>
          </p:cNvGraphicFramePr>
          <p:nvPr>
            <p:extLst>
              <p:ext uri="{D42A27DB-BD31-4B8C-83A1-F6EECF244321}">
                <p14:modId xmlns:p14="http://schemas.microsoft.com/office/powerpoint/2010/main" val="3201670636"/>
              </p:ext>
            </p:extLst>
          </p:nvPr>
        </p:nvGraphicFramePr>
        <p:xfrm>
          <a:off x="0" y="554904"/>
          <a:ext cx="6788783" cy="255405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Graphique 6">
            <a:extLst>
              <a:ext uri="{FF2B5EF4-FFF2-40B4-BE49-F238E27FC236}">
                <a16:creationId xmlns:a16="http://schemas.microsoft.com/office/drawing/2014/main" id="{D47F3870-1D6A-4D5C-865F-D113D9AA03F2}"/>
              </a:ext>
            </a:extLst>
          </p:cNvPr>
          <p:cNvGraphicFramePr>
            <a:graphicFrameLocks/>
          </p:cNvGraphicFramePr>
          <p:nvPr>
            <p:extLst>
              <p:ext uri="{D42A27DB-BD31-4B8C-83A1-F6EECF244321}">
                <p14:modId xmlns:p14="http://schemas.microsoft.com/office/powerpoint/2010/main" val="114703616"/>
              </p:ext>
            </p:extLst>
          </p:nvPr>
        </p:nvGraphicFramePr>
        <p:xfrm>
          <a:off x="205409" y="3256346"/>
          <a:ext cx="6583373" cy="3424238"/>
        </p:xfrm>
        <a:graphic>
          <a:graphicData uri="http://schemas.openxmlformats.org/drawingml/2006/chart">
            <c:chart xmlns:c="http://schemas.openxmlformats.org/drawingml/2006/chart" xmlns:r="http://schemas.openxmlformats.org/officeDocument/2006/relationships" r:id="rId4"/>
          </a:graphicData>
        </a:graphic>
      </p:graphicFrame>
      <p:sp>
        <p:nvSpPr>
          <p:cNvPr id="8" name="ZoneTexte 7">
            <a:extLst>
              <a:ext uri="{FF2B5EF4-FFF2-40B4-BE49-F238E27FC236}">
                <a16:creationId xmlns:a16="http://schemas.microsoft.com/office/drawing/2014/main" id="{0EA97696-8BF1-4BB2-8F49-0AB7E47311C6}"/>
              </a:ext>
            </a:extLst>
          </p:cNvPr>
          <p:cNvSpPr txBox="1"/>
          <p:nvPr/>
        </p:nvSpPr>
        <p:spPr>
          <a:xfrm>
            <a:off x="7269123" y="3822421"/>
            <a:ext cx="4840203" cy="2805063"/>
          </a:xfrm>
          <a:prstGeom prst="rect">
            <a:avLst/>
          </a:prstGeom>
          <a:noFill/>
        </p:spPr>
        <p:txBody>
          <a:bodyPr wrap="square" rtlCol="0">
            <a:spAutoFit/>
          </a:bodyPr>
          <a:lstStyle/>
          <a:p>
            <a:pPr>
              <a:lnSpc>
                <a:spcPct val="150000"/>
              </a:lnSpc>
            </a:pPr>
            <a:r>
              <a:rPr lang="fr-FR" sz="2400" dirty="0"/>
              <a:t>Ce choc des prix n’a joué sur la croissance du secteur pétrolier qu’à partir de 2016. En 2015, le secteur pétrolier a même enregistré une forte croissance en volume</a:t>
            </a:r>
          </a:p>
        </p:txBody>
      </p:sp>
    </p:spTree>
    <p:extLst>
      <p:ext uri="{BB962C8B-B14F-4D97-AF65-F5344CB8AC3E}">
        <p14:creationId xmlns:p14="http://schemas.microsoft.com/office/powerpoint/2010/main" val="1555904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2. Brève description de l’économie tchadienne</a:t>
            </a:r>
          </a:p>
        </p:txBody>
      </p:sp>
      <p:sp>
        <p:nvSpPr>
          <p:cNvPr id="2" name="ZoneTexte 1">
            <a:extLst>
              <a:ext uri="{FF2B5EF4-FFF2-40B4-BE49-F238E27FC236}">
                <a16:creationId xmlns:a16="http://schemas.microsoft.com/office/drawing/2014/main" id="{CC6F752F-F9BE-492B-AD99-F03697DC9960}"/>
              </a:ext>
            </a:extLst>
          </p:cNvPr>
          <p:cNvSpPr txBox="1"/>
          <p:nvPr/>
        </p:nvSpPr>
        <p:spPr>
          <a:xfrm>
            <a:off x="7146388" y="1175889"/>
            <a:ext cx="4840203" cy="1697068"/>
          </a:xfrm>
          <a:prstGeom prst="rect">
            <a:avLst/>
          </a:prstGeom>
          <a:noFill/>
        </p:spPr>
        <p:txBody>
          <a:bodyPr wrap="square" rtlCol="0">
            <a:spAutoFit/>
          </a:bodyPr>
          <a:lstStyle/>
          <a:p>
            <a:pPr>
              <a:lnSpc>
                <a:spcPct val="150000"/>
              </a:lnSpc>
            </a:pPr>
            <a:r>
              <a:rPr lang="fr-FR" sz="2400" dirty="0"/>
              <a:t>Toutefois, en termes nominaux, le PIB pétrolier et même le PIB non pétrolier se sont contractés dès 2015</a:t>
            </a:r>
          </a:p>
        </p:txBody>
      </p:sp>
      <p:sp>
        <p:nvSpPr>
          <p:cNvPr id="8" name="ZoneTexte 7">
            <a:extLst>
              <a:ext uri="{FF2B5EF4-FFF2-40B4-BE49-F238E27FC236}">
                <a16:creationId xmlns:a16="http://schemas.microsoft.com/office/drawing/2014/main" id="{0EA97696-8BF1-4BB2-8F49-0AB7E47311C6}"/>
              </a:ext>
            </a:extLst>
          </p:cNvPr>
          <p:cNvSpPr txBox="1"/>
          <p:nvPr/>
        </p:nvSpPr>
        <p:spPr>
          <a:xfrm>
            <a:off x="7146388" y="4244452"/>
            <a:ext cx="4840203" cy="1697068"/>
          </a:xfrm>
          <a:prstGeom prst="rect">
            <a:avLst/>
          </a:prstGeom>
          <a:noFill/>
        </p:spPr>
        <p:txBody>
          <a:bodyPr wrap="square" rtlCol="0">
            <a:spAutoFit/>
          </a:bodyPr>
          <a:lstStyle/>
          <a:p>
            <a:pPr>
              <a:lnSpc>
                <a:spcPct val="150000"/>
              </a:lnSpc>
            </a:pPr>
            <a:r>
              <a:rPr lang="fr-FR" sz="2400" dirty="0"/>
              <a:t>Et compte tenu de la part élevée des recettes pétrolières dans les recettes totales d’une part ........</a:t>
            </a:r>
          </a:p>
        </p:txBody>
      </p:sp>
      <p:graphicFrame>
        <p:nvGraphicFramePr>
          <p:cNvPr id="9" name="Graphique 8">
            <a:extLst>
              <a:ext uri="{FF2B5EF4-FFF2-40B4-BE49-F238E27FC236}">
                <a16:creationId xmlns:a16="http://schemas.microsoft.com/office/drawing/2014/main" id="{28DD2345-071C-4078-8D4B-2D75865B2785}"/>
              </a:ext>
            </a:extLst>
          </p:cNvPr>
          <p:cNvGraphicFramePr>
            <a:graphicFrameLocks/>
          </p:cNvGraphicFramePr>
          <p:nvPr>
            <p:extLst>
              <p:ext uri="{D42A27DB-BD31-4B8C-83A1-F6EECF244321}">
                <p14:modId xmlns:p14="http://schemas.microsoft.com/office/powerpoint/2010/main" val="3302316610"/>
              </p:ext>
            </p:extLst>
          </p:nvPr>
        </p:nvGraphicFramePr>
        <p:xfrm>
          <a:off x="205409" y="762130"/>
          <a:ext cx="6316393" cy="28050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Graphique 9">
            <a:extLst>
              <a:ext uri="{FF2B5EF4-FFF2-40B4-BE49-F238E27FC236}">
                <a16:creationId xmlns:a16="http://schemas.microsoft.com/office/drawing/2014/main" id="{2C4F352C-C8A6-4856-B330-9C47705263B1}"/>
              </a:ext>
            </a:extLst>
          </p:cNvPr>
          <p:cNvGraphicFramePr>
            <a:graphicFrameLocks/>
          </p:cNvGraphicFramePr>
          <p:nvPr>
            <p:extLst>
              <p:ext uri="{D42A27DB-BD31-4B8C-83A1-F6EECF244321}">
                <p14:modId xmlns:p14="http://schemas.microsoft.com/office/powerpoint/2010/main" val="3329668248"/>
              </p:ext>
            </p:extLst>
          </p:nvPr>
        </p:nvGraphicFramePr>
        <p:xfrm>
          <a:off x="82674" y="3707162"/>
          <a:ext cx="6627615" cy="315083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74423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0" y="0"/>
            <a:ext cx="12192000" cy="574766"/>
          </a:xfrm>
          <a:solidFill>
            <a:schemeClr val="accent1">
              <a:lumMod val="40000"/>
              <a:lumOff val="60000"/>
            </a:schemeClr>
          </a:solidFill>
        </p:spPr>
        <p:txBody>
          <a:bodyPr>
            <a:normAutofit fontScale="90000"/>
          </a:bodyPr>
          <a:lstStyle/>
          <a:p>
            <a:pPr algn="ctr" eaLnBrk="1" hangingPunct="1"/>
            <a:r>
              <a:rPr lang="fr-FR" sz="4800" dirty="0">
                <a:latin typeface="Bauhaus 93" panose="04030905020B02020C02" pitchFamily="82" charset="0"/>
              </a:rPr>
              <a:t>2. Brève description de l’économie tchadienne</a:t>
            </a:r>
          </a:p>
        </p:txBody>
      </p:sp>
      <p:sp>
        <p:nvSpPr>
          <p:cNvPr id="2" name="ZoneTexte 1">
            <a:extLst>
              <a:ext uri="{FF2B5EF4-FFF2-40B4-BE49-F238E27FC236}">
                <a16:creationId xmlns:a16="http://schemas.microsoft.com/office/drawing/2014/main" id="{CC6F752F-F9BE-492B-AD99-F03697DC9960}"/>
              </a:ext>
            </a:extLst>
          </p:cNvPr>
          <p:cNvSpPr txBox="1"/>
          <p:nvPr/>
        </p:nvSpPr>
        <p:spPr>
          <a:xfrm>
            <a:off x="7146388" y="1415040"/>
            <a:ext cx="4840203" cy="1697068"/>
          </a:xfrm>
          <a:prstGeom prst="rect">
            <a:avLst/>
          </a:prstGeom>
          <a:noFill/>
        </p:spPr>
        <p:txBody>
          <a:bodyPr wrap="square" rtlCol="0">
            <a:spAutoFit/>
          </a:bodyPr>
          <a:lstStyle/>
          <a:p>
            <a:pPr>
              <a:lnSpc>
                <a:spcPct val="150000"/>
              </a:lnSpc>
            </a:pPr>
            <a:r>
              <a:rPr lang="fr-FR" sz="2400" dirty="0"/>
              <a:t>...... Et du faible taux de mobilisation des recettes non pétrolières d’autre part</a:t>
            </a:r>
          </a:p>
        </p:txBody>
      </p:sp>
      <p:sp>
        <p:nvSpPr>
          <p:cNvPr id="8" name="ZoneTexte 7">
            <a:extLst>
              <a:ext uri="{FF2B5EF4-FFF2-40B4-BE49-F238E27FC236}">
                <a16:creationId xmlns:a16="http://schemas.microsoft.com/office/drawing/2014/main" id="{0EA97696-8BF1-4BB2-8F49-0AB7E47311C6}"/>
              </a:ext>
            </a:extLst>
          </p:cNvPr>
          <p:cNvSpPr txBox="1"/>
          <p:nvPr/>
        </p:nvSpPr>
        <p:spPr>
          <a:xfrm>
            <a:off x="7351797" y="3952382"/>
            <a:ext cx="4840203" cy="2805063"/>
          </a:xfrm>
          <a:prstGeom prst="rect">
            <a:avLst/>
          </a:prstGeom>
          <a:noFill/>
        </p:spPr>
        <p:txBody>
          <a:bodyPr wrap="square" rtlCol="0">
            <a:spAutoFit/>
          </a:bodyPr>
          <a:lstStyle/>
          <a:p>
            <a:pPr>
              <a:lnSpc>
                <a:spcPct val="150000"/>
              </a:lnSpc>
            </a:pPr>
            <a:r>
              <a:rPr lang="fr-FR" sz="2400" dirty="0"/>
              <a:t>On observe une baisse nominale importante des recettes,  entre 2015 et 2016, qui deviennent moins importantes que les charges d’où des soldes nets de gestion déficitaires</a:t>
            </a:r>
          </a:p>
        </p:txBody>
      </p:sp>
      <p:graphicFrame>
        <p:nvGraphicFramePr>
          <p:cNvPr id="7" name="Graphique 6">
            <a:extLst>
              <a:ext uri="{FF2B5EF4-FFF2-40B4-BE49-F238E27FC236}">
                <a16:creationId xmlns:a16="http://schemas.microsoft.com/office/drawing/2014/main" id="{C0EEE179-48EC-49D8-8EC2-323E16B7155B}"/>
              </a:ext>
            </a:extLst>
          </p:cNvPr>
          <p:cNvGraphicFramePr>
            <a:graphicFrameLocks/>
          </p:cNvGraphicFramePr>
          <p:nvPr>
            <p:extLst>
              <p:ext uri="{D42A27DB-BD31-4B8C-83A1-F6EECF244321}">
                <p14:modId xmlns:p14="http://schemas.microsoft.com/office/powerpoint/2010/main" val="2085566397"/>
              </p:ext>
            </p:extLst>
          </p:nvPr>
        </p:nvGraphicFramePr>
        <p:xfrm>
          <a:off x="205409" y="574766"/>
          <a:ext cx="6786234" cy="285423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Graphique 10">
            <a:extLst>
              <a:ext uri="{FF2B5EF4-FFF2-40B4-BE49-F238E27FC236}">
                <a16:creationId xmlns:a16="http://schemas.microsoft.com/office/drawing/2014/main" id="{EF83B6B9-162C-48A7-9458-77600330D490}"/>
              </a:ext>
            </a:extLst>
          </p:cNvPr>
          <p:cNvGraphicFramePr>
            <a:graphicFrameLocks/>
          </p:cNvGraphicFramePr>
          <p:nvPr>
            <p:extLst>
              <p:ext uri="{D42A27DB-BD31-4B8C-83A1-F6EECF244321}">
                <p14:modId xmlns:p14="http://schemas.microsoft.com/office/powerpoint/2010/main" val="856536455"/>
              </p:ext>
            </p:extLst>
          </p:nvPr>
        </p:nvGraphicFramePr>
        <p:xfrm>
          <a:off x="309489" y="3731456"/>
          <a:ext cx="6682154" cy="312654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77370083"/>
      </p:ext>
    </p:extLst>
  </p:cSld>
  <p:clrMapOvr>
    <a:masterClrMapping/>
  </p:clrMapOvr>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680</TotalTime>
  <Words>2019</Words>
  <Application>Microsoft Office PowerPoint</Application>
  <PresentationFormat>Grand écran</PresentationFormat>
  <Paragraphs>198</Paragraphs>
  <Slides>27</Slides>
  <Notes>27</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27</vt:i4>
      </vt:variant>
    </vt:vector>
  </HeadingPairs>
  <TitlesOfParts>
    <vt:vector size="39" baseType="lpstr">
      <vt:lpstr>Arial</vt:lpstr>
      <vt:lpstr>Bauhaus 93</vt:lpstr>
      <vt:lpstr>Book Antiqua</vt:lpstr>
      <vt:lpstr>Britannic Bold</vt:lpstr>
      <vt:lpstr>Calibri</vt:lpstr>
      <vt:lpstr>Calibri corps</vt:lpstr>
      <vt:lpstr>Calibri Light</vt:lpstr>
      <vt:lpstr>Century Gothic</vt:lpstr>
      <vt:lpstr>Copperplate Gothic Bold</vt:lpstr>
      <vt:lpstr>Trebuchet MS</vt:lpstr>
      <vt:lpstr>Wingdings</vt:lpstr>
      <vt:lpstr>1_Thème Office</vt:lpstr>
      <vt:lpstr>Présentation PowerPoint</vt:lpstr>
      <vt:lpstr>PLAN DE LA PRESENTATION</vt:lpstr>
      <vt:lpstr>1. Introduction</vt:lpstr>
      <vt:lpstr>1. Introduction</vt:lpstr>
      <vt:lpstr>1. Introduction</vt:lpstr>
      <vt:lpstr>2. Brève description de l’économie tchadienne</vt:lpstr>
      <vt:lpstr>2. Brève description de l’économie tchadienne</vt:lpstr>
      <vt:lpstr>2. Brève description de l’économie tchadienne</vt:lpstr>
      <vt:lpstr>2. Brève description de l’économie tchadienne</vt:lpstr>
      <vt:lpstr>2. Brève description de l’économie tchadienne</vt:lpstr>
      <vt:lpstr>2. Brève description de l’économie tchadienne</vt:lpstr>
      <vt:lpstr>3. Intervention du FMI au Tchad</vt:lpstr>
      <vt:lpstr>3. Intervention du FMI au Tchad</vt:lpstr>
      <vt:lpstr>3. Intervention du FMI au Tchad</vt:lpstr>
      <vt:lpstr>3. Intervention du FMI au Tchad</vt:lpstr>
      <vt:lpstr>3. Intervention du FMI au Tchad</vt:lpstr>
      <vt:lpstr>3. Intervention du FMI au Tchad</vt:lpstr>
      <vt:lpstr>3. Intervention du FMI au Tchad</vt:lpstr>
      <vt:lpstr>4. Politiques d’austérité et réformes structurelles</vt:lpstr>
      <vt:lpstr>4. Politiques d’austérité et réformes structurelles</vt:lpstr>
      <vt:lpstr>4. Politiques d’austérité et réformes structurelles</vt:lpstr>
      <vt:lpstr>4. Politiques d’austérité et réformes structurelles</vt:lpstr>
      <vt:lpstr>4. Politiques d’austérité et réformes structurelles</vt:lpstr>
      <vt:lpstr>4. Politiques d’austérité et réformes structurelles</vt:lpstr>
      <vt:lpstr>4. Politiques d’austérité et réformes structurelles</vt:lpstr>
      <vt:lpstr>4. Politiques d’austérité et réformes structurelles</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ADMIN</dc:creator>
  <cp:lastModifiedBy>Aristide Mabali</cp:lastModifiedBy>
  <cp:revision>35</cp:revision>
  <dcterms:created xsi:type="dcterms:W3CDTF">2021-08-24T11:20:24Z</dcterms:created>
  <dcterms:modified xsi:type="dcterms:W3CDTF">2021-08-25T18:20:31Z</dcterms:modified>
</cp:coreProperties>
</file>