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0" r:id="rId5"/>
    <p:sldId id="263" r:id="rId6"/>
    <p:sldId id="265" r:id="rId7"/>
    <p:sldId id="268" r:id="rId8"/>
    <p:sldId id="273" r:id="rId9"/>
    <p:sldId id="272" r:id="rId10"/>
    <p:sldId id="27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16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31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50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41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08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4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2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32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93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743E1-D634-48A2-8050-CC1EF97A2BAE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B502-0A9C-4678-8282-3770E4E8C0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7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fpa.org/sites/default/files/pub-pdf/gender_manual_fr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81200" y="928670"/>
            <a:ext cx="8229600" cy="2500330"/>
          </a:xfrm>
        </p:spPr>
        <p:txBody>
          <a:bodyPr>
            <a:normAutofit/>
          </a:bodyPr>
          <a:lstStyle/>
          <a:p>
            <a:br>
              <a:rPr lang="fr-FR" sz="1100" dirty="0">
                <a:latin typeface="Times New Roman" pitchFamily="18" charset="0"/>
                <a:cs typeface="Times New Roman" pitchFamily="18" charset="0"/>
              </a:rPr>
            </a:br>
            <a:br>
              <a:rPr lang="fr-FR" sz="1100" dirty="0">
                <a:latin typeface="Times New Roman" pitchFamily="18" charset="0"/>
                <a:cs typeface="Times New Roman" pitchFamily="18" charset="0"/>
              </a:rPr>
            </a:br>
            <a:br>
              <a:rPr lang="fr-FR" sz="12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                                                           </a:t>
            </a: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100" dirty="0"/>
            </a:br>
            <a:r>
              <a:rPr lang="fr-FR" sz="1100" dirty="0"/>
              <a:t> </a:t>
            </a:r>
            <a:br>
              <a:rPr lang="fr-FR" sz="1100" dirty="0"/>
            </a:br>
            <a:endParaRPr lang="fr-FR" sz="1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1200" y="3200399"/>
            <a:ext cx="8794652" cy="3256671"/>
          </a:xfrm>
        </p:spPr>
        <p:txBody>
          <a:bodyPr>
            <a:normAutofit fontScale="92500" lnSpcReduction="10000"/>
          </a:bodyPr>
          <a:lstStyle/>
          <a:p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2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AFRICAINE SUR LA DETTE ET LE DEVELOPPEMENT </a:t>
            </a:r>
          </a:p>
          <a:p>
            <a:endParaRPr lang="fr-FR" sz="2200" b="1" cap="all" dirty="0">
              <a:solidFill>
                <a:srgbClr val="0070C0"/>
              </a:solidFill>
            </a:endParaRPr>
          </a:p>
          <a:p>
            <a:r>
              <a:rPr lang="fr-FR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Thème</a:t>
            </a:r>
            <a:r>
              <a:rPr lang="fr-FR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LES DEPENSES PUBLIQUES SENSIBLES AU GENRE</a:t>
            </a:r>
          </a:p>
          <a:p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N’Djamena, 26 août</a:t>
            </a:r>
          </a:p>
          <a:p>
            <a:endParaRPr lang="fr-FR" sz="17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Présenté par:</a:t>
            </a:r>
          </a:p>
          <a:p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Mme KAMADJI DEMBA KARYOM, syndicaliste</a:t>
            </a:r>
          </a:p>
          <a:p>
            <a:endParaRPr lang="fr-FR" sz="17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17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1200" y="1421597"/>
            <a:ext cx="1368909" cy="1514475"/>
          </a:xfrm>
          <a:prstGeom prst="rect">
            <a:avLst/>
          </a:prstGeom>
        </p:spPr>
      </p:pic>
      <p:pic>
        <p:nvPicPr>
          <p:cNvPr id="7" name="Image 6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290" y="1444296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319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22061"/>
            <a:ext cx="10515600" cy="3559761"/>
          </a:xfrm>
        </p:spPr>
        <p:txBody>
          <a:bodyPr>
            <a:normAutofit/>
          </a:bodyPr>
          <a:lstStyle/>
          <a:p>
            <a:pPr algn="ctr"/>
            <a:r>
              <a:rPr lang="fr-FR" sz="6000" dirty="0"/>
              <a:t>MERCI</a:t>
            </a:r>
            <a:br>
              <a:rPr lang="fr-FR" sz="6000" dirty="0"/>
            </a:br>
            <a:r>
              <a:rPr lang="fr-FR" sz="6000" dirty="0"/>
              <a:t>THANKS</a:t>
            </a:r>
            <a:br>
              <a:rPr lang="fr-FR" sz="6000" dirty="0"/>
            </a:br>
            <a:r>
              <a:rPr lang="fr-FR" sz="6000" dirty="0"/>
              <a:t>CHOUKOURANE</a:t>
            </a:r>
            <a:br>
              <a:rPr lang="fr-FR" sz="6000" dirty="0"/>
            </a:br>
            <a:r>
              <a:rPr lang="fr-FR" sz="6000" dirty="0"/>
              <a:t>JËRËJËF</a:t>
            </a:r>
          </a:p>
        </p:txBody>
      </p:sp>
    </p:spTree>
    <p:extLst>
      <p:ext uri="{BB962C8B-B14F-4D97-AF65-F5344CB8AC3E}">
        <p14:creationId xmlns:p14="http://schemas.microsoft.com/office/powerpoint/2010/main" val="4205539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400" dirty="0"/>
              <a:t>Carr, Marilyn. 2000. "Overview of the Gender Budget Work of the United Nations Development Fund for Women (UNIFEM)." Paper presented at "Inter-Agency Workshop on Integrating Gender into Government Budgets," London, 26-27 April.</a:t>
            </a:r>
            <a:endParaRPr lang="fr-FR" sz="2400" dirty="0"/>
          </a:p>
          <a:p>
            <a:pPr lvl="0" algn="just"/>
            <a:r>
              <a:rPr lang="en-US" sz="2400" dirty="0"/>
              <a:t> </a:t>
            </a:r>
            <a:r>
              <a:rPr lang="en-US" sz="2400" u="sng" dirty="0">
                <a:hlinkClick r:id="rId2"/>
              </a:rPr>
              <a:t>https://www.unfpa.org/sites/default/files/pub-pdf/gender_manual_fre.pdf</a:t>
            </a:r>
            <a:endParaRPr lang="fr-FR" sz="2400" dirty="0"/>
          </a:p>
          <a:p>
            <a:pPr lvl="0" algn="just"/>
            <a:r>
              <a:rPr lang="fr-FR" sz="2400" dirty="0"/>
              <a:t>Pratique de la Budgétisation Sensible au genre : un manuel de formation, UNFPA ,UNIFEM, New York, 2006 </a:t>
            </a:r>
          </a:p>
          <a:p>
            <a:pPr algn="just"/>
            <a:r>
              <a:rPr lang="fr-FR" sz="2400" dirty="0"/>
              <a:t> Les lettres circulaires, MFB,   2015 à 2021 ;</a:t>
            </a:r>
          </a:p>
          <a:p>
            <a:pPr lvl="0" algn="just"/>
            <a:r>
              <a:rPr lang="fr-FR" sz="2400" dirty="0"/>
              <a:t>Ministères des finances et du Budget, PAP 2019 à 2021 ;</a:t>
            </a:r>
          </a:p>
          <a:p>
            <a:pPr lvl="0" algn="just"/>
            <a:r>
              <a:rPr lang="fr-FR" sz="2400" dirty="0"/>
              <a:t>Les fascicules budgétaires, MFB, TCHAD.  </a:t>
            </a:r>
          </a:p>
        </p:txBody>
      </p:sp>
    </p:spTree>
    <p:extLst>
      <p:ext uri="{BB962C8B-B14F-4D97-AF65-F5344CB8AC3E}">
        <p14:creationId xmlns:p14="http://schemas.microsoft.com/office/powerpoint/2010/main" val="150963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Plan de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b="1" dirty="0"/>
              <a:t>Concept et principes</a:t>
            </a:r>
          </a:p>
          <a:p>
            <a:pPr marL="571500" indent="-571500">
              <a:buFont typeface="+mj-lt"/>
              <a:buAutoNum type="romanUcPeriod"/>
            </a:pPr>
            <a:endParaRPr lang="fr-FR" dirty="0"/>
          </a:p>
          <a:p>
            <a:pPr marL="571500" indent="-571500">
              <a:buFont typeface="+mj-lt"/>
              <a:buAutoNum type="romanUcPeriod"/>
            </a:pPr>
            <a:r>
              <a:rPr lang="fr-FR" b="1" dirty="0"/>
              <a:t>Indicateurs spécifiques au genre</a:t>
            </a:r>
          </a:p>
          <a:p>
            <a:pPr marL="571500" indent="-571500">
              <a:buFont typeface="+mj-lt"/>
              <a:buAutoNum type="romanUcPeriod"/>
            </a:pPr>
            <a:endParaRPr lang="fr-FR" b="1" dirty="0"/>
          </a:p>
          <a:p>
            <a:pPr marL="571500" indent="-571500">
              <a:buFont typeface="+mj-lt"/>
              <a:buAutoNum type="romanUcPeriod"/>
            </a:pPr>
            <a:r>
              <a:rPr lang="fr-FR" b="1" dirty="0"/>
              <a:t>Les avantages de la BSG </a:t>
            </a:r>
          </a:p>
          <a:p>
            <a:pPr marL="571500" indent="-571500">
              <a:buFont typeface="+mj-lt"/>
              <a:buAutoNum type="romanUcPeriod"/>
            </a:pPr>
            <a:endParaRPr lang="fr-FR" b="1" dirty="0"/>
          </a:p>
          <a:p>
            <a:pPr marL="571500" indent="-571500">
              <a:buFont typeface="+mj-lt"/>
              <a:buAutoNum type="romanUcPeriod"/>
            </a:pPr>
            <a:r>
              <a:rPr lang="fr-FR" b="1" dirty="0"/>
              <a:t>Politique du gouvernement tchadien en matière de budget genre</a:t>
            </a:r>
          </a:p>
          <a:p>
            <a:pPr marL="571500" indent="-571500">
              <a:buFont typeface="+mj-lt"/>
              <a:buAutoNum type="romanUcPeriod"/>
            </a:pPr>
            <a:endParaRPr lang="fr-FR" b="1" dirty="0"/>
          </a:p>
          <a:p>
            <a:pPr marL="571500" indent="-571500">
              <a:buFont typeface="+mj-lt"/>
              <a:buAutoNum type="romanUcPeriod"/>
            </a:pPr>
            <a:r>
              <a:rPr lang="fr-FR" b="1" dirty="0"/>
              <a:t>Perspectives  pour de meilleurs BSG au Tchad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69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8516"/>
            <a:ext cx="10515600" cy="633681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fr-FR" sz="3600" b="1" dirty="0"/>
              <a:t>CONCEPT ET PRINCIPES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354" y="872197"/>
            <a:ext cx="11605846" cy="598580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sz="3500" b="1" dirty="0"/>
              <a:t>Le budget sensible au genre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Un outil pour intégrer la perspective de genre dans les politiques publiques et de développement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Un instrument indispensable de contrôle et de participation citoyenne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Une application de l’intégration de la dimension de genre dans le processus budgétaire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Une incorporation de la perspective de genre à tous les niveaux du processus budgétaire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Le résultat de la lutte contre les inégalités entre les hommes et les femmes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/>
            <a:r>
              <a:rPr lang="fr-FR" sz="3500" b="1" dirty="0"/>
              <a:t>Le budget sensible au genre n’est pas: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>
                <a:effectLst/>
              </a:rPr>
              <a:t>D</a:t>
            </a:r>
            <a:r>
              <a:rPr lang="fr-TD" sz="3200" dirty="0">
                <a:effectLst/>
              </a:rPr>
              <a:t>es budgets séparés pour les femmes et les filles, ou les hommes et les garçons</a:t>
            </a:r>
            <a:endParaRPr lang="fr-FR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TD" sz="3200" dirty="0">
                <a:effectLst/>
              </a:rPr>
              <a:t>l'allocation d'un certain pourcentage du budget pour les femmes ou pour des activités sensibles au genre</a:t>
            </a:r>
            <a:endParaRPr lang="fr-FR" sz="3200" dirty="0">
              <a:effectLst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fonds contrôlés par des femmes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mesures permettant de réserver une moitié des dépenses publiques aux femmes et l’autre moitié aux hommes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arbitrages et des négociations budgétaires conflictuels opposant les hommes et les femmes</a:t>
            </a:r>
            <a:endParaRPr lang="fr-T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100" dirty="0"/>
          </a:p>
          <a:p>
            <a:pPr algn="just"/>
            <a:r>
              <a:rPr lang="fr-FR" sz="3500" b="1" dirty="0"/>
              <a:t>Dans un contexte de globalisation des économies confrontées à une instabilité macroéconomique ou à l’insécurité politique, il est plus qu’urgent de trouver les alternatives adéquates et soutenir le développement au Tchad.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3200" dirty="0"/>
              <a:t>Cet engagement impose l’interrogation sur les enjeux de nos dépenses publiques et plus spécifiquement celles liées au genre.</a:t>
            </a:r>
          </a:p>
        </p:txBody>
      </p:sp>
    </p:spTree>
    <p:extLst>
      <p:ext uri="{BB962C8B-B14F-4D97-AF65-F5344CB8AC3E}">
        <p14:creationId xmlns:p14="http://schemas.microsoft.com/office/powerpoint/2010/main" val="408816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fr-FR" sz="3600" b="1" dirty="0"/>
              <a:t>Indicateurs spécifiques au genre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fr-FR" sz="2400" dirty="0"/>
              <a:t>Manque de parité dans l’entrepreneuriat et dans l’économie ;</a:t>
            </a:r>
          </a:p>
          <a:p>
            <a:pPr lvl="0" algn="just"/>
            <a:endParaRPr lang="fr-FR" sz="2400" dirty="0"/>
          </a:p>
          <a:p>
            <a:pPr lvl="0" algn="just"/>
            <a:r>
              <a:rPr lang="fr-FR" sz="2400" dirty="0"/>
              <a:t>Faible taux d’activités économique des femmes ;</a:t>
            </a:r>
          </a:p>
          <a:p>
            <a:pPr lvl="0" algn="just"/>
            <a:endParaRPr lang="fr-FR" sz="2400" dirty="0"/>
          </a:p>
          <a:p>
            <a:pPr lvl="0" algn="just"/>
            <a:r>
              <a:rPr lang="fr-FR" sz="2400" dirty="0"/>
              <a:t>Pourcentage élevé de travail non rémunéré effectué par les femmes ;</a:t>
            </a:r>
          </a:p>
          <a:p>
            <a:pPr lvl="0" algn="just"/>
            <a:endParaRPr lang="fr-FR" sz="2400" dirty="0"/>
          </a:p>
          <a:p>
            <a:pPr lvl="0" algn="just"/>
            <a:r>
              <a:rPr lang="fr-FR" sz="2400" dirty="0"/>
              <a:t>Pourcentage élevé de femmes travaillant dans les secteur informel  ou technique;</a:t>
            </a:r>
          </a:p>
          <a:p>
            <a:pPr lvl="0" algn="just"/>
            <a:endParaRPr lang="fr-FR" sz="2400" dirty="0"/>
          </a:p>
          <a:p>
            <a:pPr lvl="0" algn="just"/>
            <a:r>
              <a:rPr lang="fr-FR" sz="2400" dirty="0"/>
              <a:t>Ségrégation sexuelle dans certains types de travaux.</a:t>
            </a:r>
          </a:p>
        </p:txBody>
      </p:sp>
    </p:spTree>
    <p:extLst>
      <p:ext uri="{BB962C8B-B14F-4D97-AF65-F5344CB8AC3E}">
        <p14:creationId xmlns:p14="http://schemas.microsoft.com/office/powerpoint/2010/main" val="51720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44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600" b="1" dirty="0"/>
              <a:t>Les avantages de la BSG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505243"/>
            <a:ext cx="5181600" cy="5106572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fr-FR" sz="2000" b="1" dirty="0"/>
              <a:t>Les effets pour la société</a:t>
            </a:r>
          </a:p>
          <a:p>
            <a:pPr lvl="0" algn="just"/>
            <a:r>
              <a:rPr lang="fr-FR" sz="2000" dirty="0"/>
              <a:t>Améliore l'efficacité des politiques publiques</a:t>
            </a:r>
          </a:p>
          <a:p>
            <a:pPr lvl="0" algn="just"/>
            <a:r>
              <a:rPr lang="fr-FR" sz="2000" dirty="0"/>
              <a:t>Réduit la corruption, permet la " transparence" de la gestion publique et améliore le contrôle de la société civile sur les dépenses de l'Etat ;</a:t>
            </a:r>
          </a:p>
          <a:p>
            <a:pPr lvl="0" algn="just"/>
            <a:r>
              <a:rPr lang="fr-FR" sz="2000" dirty="0"/>
              <a:t>Donne l'opportunité de déterminer (de façon objective) la réelle valeur des ressources centrées dans les hommes, femmes, filles et garçons.</a:t>
            </a:r>
          </a:p>
          <a:p>
            <a:pPr lvl="0" algn="just"/>
            <a:r>
              <a:rPr lang="fr-FR" sz="2000" dirty="0"/>
              <a:t>Ouvre la possibilité de combattre des problèmes sociaux comme la pauvreté, les inégalités ethniques et régionales.</a:t>
            </a:r>
          </a:p>
          <a:p>
            <a:pPr lvl="0" algn="just"/>
            <a:r>
              <a:rPr lang="fr-FR" sz="2000" dirty="0"/>
              <a:t>Met en évidence le besoin de compter avec des données et de l’information liées au genre.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505243"/>
            <a:ext cx="5181600" cy="485335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Les avantages socioéconomiques </a:t>
            </a:r>
          </a:p>
          <a:p>
            <a:pPr algn="just"/>
            <a:r>
              <a:rPr lang="fr-FR" sz="2600" dirty="0"/>
              <a:t>Le Renforcement du lobbying, plaidoyer  et suivi des engagements des gouvernements</a:t>
            </a:r>
          </a:p>
          <a:p>
            <a:pPr algn="just"/>
            <a:endParaRPr lang="fr-FR" sz="2600" dirty="0"/>
          </a:p>
          <a:p>
            <a:pPr lvl="0" algn="just"/>
            <a:r>
              <a:rPr lang="fr-FR" sz="2600" dirty="0"/>
              <a:t>Source d’information pour lutter contre la discrimination, l’inefficacité et la corruption ; </a:t>
            </a:r>
          </a:p>
          <a:p>
            <a:pPr lvl="0" algn="just"/>
            <a:endParaRPr lang="fr-FR" sz="2600" dirty="0"/>
          </a:p>
          <a:p>
            <a:pPr lvl="0" algn="just"/>
            <a:r>
              <a:rPr lang="fr-FR" sz="2600" dirty="0"/>
              <a:t>Mise en évidence des besoins femmes, ainsi que des personnes les  plus défavorisées économiquement et socialement.</a:t>
            </a:r>
          </a:p>
        </p:txBody>
      </p:sp>
    </p:spTree>
    <p:extLst>
      <p:ext uri="{BB962C8B-B14F-4D97-AF65-F5344CB8AC3E}">
        <p14:creationId xmlns:p14="http://schemas.microsoft.com/office/powerpoint/2010/main" val="246349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5508"/>
            <a:ext cx="10515600" cy="1196389"/>
          </a:xfrm>
        </p:spPr>
        <p:txBody>
          <a:bodyPr>
            <a:normAutofit/>
          </a:bodyPr>
          <a:lstStyle/>
          <a:p>
            <a:pPr marL="514350" indent="-514350" algn="ctr">
              <a:lnSpc>
                <a:spcPct val="107000"/>
              </a:lnSpc>
              <a:spcAft>
                <a:spcPts val="800"/>
              </a:spcAft>
              <a:buFont typeface="+mj-lt"/>
              <a:buAutoNum type="romanUcPeriod" startAt="4"/>
            </a:pPr>
            <a:r>
              <a:rPr lang="fr-FR" sz="3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Politique du gouvernement tchadien en matière de budget genre (1/3)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235" y="1561514"/>
            <a:ext cx="11451100" cy="5190978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8800" b="1" dirty="0"/>
              <a:t>     IV.1. Initiatives en matière de finances publiques axées sur le  genre </a:t>
            </a:r>
            <a:endParaRPr lang="fr-FR" sz="8800" dirty="0"/>
          </a:p>
          <a:p>
            <a:pPr lvl="0" algn="just">
              <a:spcAft>
                <a:spcPts val="600"/>
              </a:spcAft>
            </a:pPr>
            <a:r>
              <a:rPr lang="fr-FR" sz="8000" dirty="0"/>
              <a:t>Loi 022/PR/2020 accordant la parité dans les postes de responsabilité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Adoption du Plan National Genre et son Plan d’Actions quinquennal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Stratégie Nationale de la protection Sociale ( la CSU)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Feuille de route sur les Violences basées sur le genre et les Mutilations Génitales Féminines et les Mariages des enfants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Création du Fonds National pour le développement du genre (FONDEG)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Institutionnalisation des journées Commémoratives (SENAFET, Journée Mondiale de la femme rurale, Journée de la petite fille)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Classification des ministères sectoriels en </a:t>
            </a:r>
            <a:r>
              <a:rPr lang="fr-FR" sz="8000" b="1" dirty="0"/>
              <a:t>ministères des secteurs sociaux</a:t>
            </a:r>
            <a:r>
              <a:rPr lang="fr-FR" sz="8000" dirty="0"/>
              <a:t> ; 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Promulgation d’une Loi Organique relative aux lois de finances (LOLF) en 2014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Participation active du gouvernement aux actions de BSG initiées par l’UNIFEM ;</a:t>
            </a:r>
          </a:p>
          <a:p>
            <a:pPr lvl="0" algn="just">
              <a:spcAft>
                <a:spcPts val="600"/>
              </a:spcAft>
            </a:pPr>
            <a:r>
              <a:rPr lang="fr-FR" sz="8000" dirty="0"/>
              <a:t>Les analyses macroéconomiques actuelles semblent comprendre la nécessité de la prise en compte de la dimension genre.  </a:t>
            </a:r>
          </a:p>
          <a:p>
            <a:pPr marL="0" indent="0" algn="just">
              <a:buNone/>
            </a:pPr>
            <a:r>
              <a:rPr lang="fr-FR" sz="7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682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489" y="1301898"/>
            <a:ext cx="11690253" cy="53943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fr-FR" sz="3500" b="1" dirty="0"/>
              <a:t>IV. 2.Forces et opportunités </a:t>
            </a:r>
          </a:p>
          <a:p>
            <a:pPr lvl="0" algn="just"/>
            <a:r>
              <a:rPr lang="fr-FR" dirty="0"/>
              <a:t>« La Vison 2030, le Tchad que nous voulons « , déclinés en plan national de Développement (PND) dont celui de la période 2019-2021 (PND 2019-2021 </a:t>
            </a:r>
          </a:p>
          <a:p>
            <a:pPr lvl="0" algn="just"/>
            <a:endParaRPr lang="fr-FR" sz="1900" dirty="0"/>
          </a:p>
          <a:p>
            <a:pPr lvl="0" algn="just"/>
            <a:r>
              <a:rPr lang="fr-FR" dirty="0"/>
              <a:t>Intégration de la question genre dans les lettres circulaires du premier Ministre (et ou du Président de la république)</a:t>
            </a:r>
          </a:p>
          <a:p>
            <a:pPr lvl="0" algn="just"/>
            <a:endParaRPr lang="fr-FR" sz="1900" dirty="0"/>
          </a:p>
          <a:p>
            <a:pPr lvl="0" algn="just"/>
            <a:r>
              <a:rPr lang="fr-FR" dirty="0"/>
              <a:t>Elaboration des rapports économique, financier et social (REFS) </a:t>
            </a:r>
          </a:p>
          <a:p>
            <a:pPr lvl="0" algn="just"/>
            <a:endParaRPr lang="fr-FR" sz="1900" dirty="0"/>
          </a:p>
          <a:p>
            <a:pPr lvl="0" algn="just"/>
            <a:r>
              <a:rPr lang="fr-FR" dirty="0"/>
              <a:t>Elaboration des Projets Annuels de Performance (2016 à 2021) avec un programme spécifique dédié à la « </a:t>
            </a:r>
            <a:r>
              <a:rPr lang="fr-FR" b="1" dirty="0"/>
              <a:t>promotion et à l’intégration du genre </a:t>
            </a:r>
            <a:r>
              <a:rPr lang="fr-FR" dirty="0"/>
              <a:t>»</a:t>
            </a:r>
          </a:p>
          <a:p>
            <a:pPr lvl="0" algn="just"/>
            <a:endParaRPr lang="fr-FR" sz="1900" dirty="0"/>
          </a:p>
          <a:p>
            <a:pPr lvl="0" algn="just"/>
            <a:r>
              <a:rPr lang="fr-FR" dirty="0"/>
              <a:t>Définition des indicateurs liés aux questions de genre</a:t>
            </a:r>
          </a:p>
          <a:p>
            <a:pPr lvl="0" algn="just"/>
            <a:endParaRPr lang="fr-FR" sz="1900" dirty="0"/>
          </a:p>
          <a:p>
            <a:pPr lvl="0" algn="just"/>
            <a:r>
              <a:rPr lang="fr-FR" dirty="0"/>
              <a:t>Elaboration des ODD   	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CAE3FA3-19FF-409D-AD5E-AF7E0BCF069B}"/>
              </a:ext>
            </a:extLst>
          </p:cNvPr>
          <p:cNvSpPr txBox="1">
            <a:spLocks/>
          </p:cNvSpPr>
          <p:nvPr/>
        </p:nvSpPr>
        <p:spPr>
          <a:xfrm>
            <a:off x="838200" y="105508"/>
            <a:ext cx="10515600" cy="1196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ctr">
              <a:lnSpc>
                <a:spcPct val="107000"/>
              </a:lnSpc>
              <a:spcAft>
                <a:spcPts val="800"/>
              </a:spcAft>
              <a:buFont typeface="+mj-lt"/>
              <a:buAutoNum type="romanUcPeriod" startAt="4"/>
            </a:pPr>
            <a:r>
              <a:rPr lang="fr-FR" sz="3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Politique du gouvernement tchadien en matière de budget genre (2/3)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9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489" y="1301898"/>
            <a:ext cx="11690253" cy="53943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fr-FR" b="1" dirty="0"/>
              <a:t>IV.3. Faiblesses/Menaces en ce qui concerne les budgets publics SG  au Tchad</a:t>
            </a:r>
            <a:r>
              <a:rPr lang="fr-FR" sz="3500" b="1" dirty="0"/>
              <a:t> </a:t>
            </a:r>
          </a:p>
          <a:p>
            <a:pPr lvl="0"/>
            <a:r>
              <a:rPr lang="fr-FR" dirty="0"/>
              <a:t>Faible désagrégation des budgets</a:t>
            </a:r>
          </a:p>
          <a:p>
            <a:pPr lvl="0"/>
            <a:endParaRPr lang="fr-FR" sz="1800" dirty="0"/>
          </a:p>
          <a:p>
            <a:pPr lvl="0"/>
            <a:r>
              <a:rPr lang="fr-FR" dirty="0"/>
              <a:t>Absence dans les budgets des indicateurs spécifiques pour la budgétisation axée sur la performance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Difficultés à entreprendre des investigations à petite échelle, sur le genre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Absence de rapport genre au Tchad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Format et composante des Etats financiers publics non adaptés au processus de budgétisation sensible au genre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Retard dans la mise en œuvre du budget programme censé consacré la mise en place des politiques publiques orientées vers la Gestion Axée sur les résultats (GAR)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Accès limité des femmes et certaines populations vulnérables aux services de base</a:t>
            </a:r>
          </a:p>
          <a:p>
            <a:pPr lvl="0"/>
            <a:endParaRPr lang="fr-FR" sz="1600" dirty="0"/>
          </a:p>
          <a:p>
            <a:pPr lvl="0"/>
            <a:r>
              <a:rPr lang="fr-FR" dirty="0"/>
              <a:t>Persistance de la pauvreté en milieu rurale et urbain	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CAE3FA3-19FF-409D-AD5E-AF7E0BCF069B}"/>
              </a:ext>
            </a:extLst>
          </p:cNvPr>
          <p:cNvSpPr txBox="1">
            <a:spLocks/>
          </p:cNvSpPr>
          <p:nvPr/>
        </p:nvSpPr>
        <p:spPr>
          <a:xfrm>
            <a:off x="838200" y="105508"/>
            <a:ext cx="10515600" cy="1196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ctr">
              <a:lnSpc>
                <a:spcPct val="107000"/>
              </a:lnSpc>
              <a:spcAft>
                <a:spcPts val="800"/>
              </a:spcAft>
              <a:buFont typeface="+mj-lt"/>
              <a:buAutoNum type="romanUcPeriod" startAt="4"/>
            </a:pPr>
            <a:r>
              <a:rPr lang="fr-FR" sz="3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Politique du gouvernement tchadien en matière de budget genre (3/3)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62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422" y="1202178"/>
            <a:ext cx="11704320" cy="54096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Les efforts du Tchad dans la prise en compte du genre dans les politiques de développement sont d’ordre légal et réglementaire</a:t>
            </a:r>
          </a:p>
          <a:p>
            <a:pPr marL="457200" lvl="1" indent="0">
              <a:buNone/>
            </a:pPr>
            <a:endParaRPr lang="fr-FR" sz="1900" dirty="0"/>
          </a:p>
          <a:p>
            <a:pPr lvl="0"/>
            <a:r>
              <a:rPr lang="fr-FR" dirty="0"/>
              <a:t>Intégrer systématiquement  la dimension genre dans les systèmes de planification, de budgétisation, de mise en œuvre et de suivi/évaluation des stratégies, politiques et ou de programmes de développement national</a:t>
            </a:r>
          </a:p>
          <a:p>
            <a:pPr lvl="0"/>
            <a:endParaRPr lang="fr-FR" sz="1900" dirty="0"/>
          </a:p>
          <a:p>
            <a:pPr lvl="0"/>
            <a:r>
              <a:rPr lang="fr-FR" dirty="0"/>
              <a:t>Promouvoir les  droits humains fondés sur la lutte contre les violences basées sur le Genre (VBG) et  l’autonomisation active des femmes</a:t>
            </a:r>
          </a:p>
          <a:p>
            <a:pPr lvl="0"/>
            <a:endParaRPr lang="fr-FR" sz="1900" dirty="0"/>
          </a:p>
          <a:p>
            <a:pPr lvl="0"/>
            <a:r>
              <a:rPr lang="fr-FR" dirty="0"/>
              <a:t>Mettre  en œuvre effective ment le  budget programme qui devra consacrée la GAR. </a:t>
            </a:r>
          </a:p>
          <a:p>
            <a:pPr lvl="0"/>
            <a:r>
              <a:rPr lang="fr-FR" dirty="0"/>
              <a:t>adapter et transformer les politiques publiques pour une implémentation équitable en faveur de la promotion du genre et des femmes dans le processus de budgétisation </a:t>
            </a:r>
          </a:p>
          <a:p>
            <a:pPr lvl="0"/>
            <a:endParaRPr lang="fr-FR" sz="1700" dirty="0"/>
          </a:p>
          <a:p>
            <a:pPr lvl="0"/>
            <a:r>
              <a:rPr lang="fr-FR" dirty="0"/>
              <a:t>Renforcer les capacités des acteurs concernées à tous les niveaux pour une meilleure intégration de la question du genre dans les différents processus de budgétisation</a:t>
            </a:r>
          </a:p>
          <a:p>
            <a:pPr lvl="0"/>
            <a:endParaRPr lang="fr-FR" sz="1700" dirty="0"/>
          </a:p>
          <a:p>
            <a:pPr lvl="0"/>
            <a:r>
              <a:rPr lang="fr-FR" dirty="0"/>
              <a:t>Commanditer une étude sur la sensibilité du budget de l’Etat au genre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B9D2080-3988-49E3-807D-93C707563D3C}"/>
              </a:ext>
            </a:extLst>
          </p:cNvPr>
          <p:cNvSpPr txBox="1">
            <a:spLocks/>
          </p:cNvSpPr>
          <p:nvPr/>
        </p:nvSpPr>
        <p:spPr>
          <a:xfrm>
            <a:off x="838200" y="371548"/>
            <a:ext cx="10515600" cy="830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ctr">
              <a:buFont typeface="+mj-lt"/>
              <a:buAutoNum type="romanUcPeriod" startAt="5"/>
            </a:pPr>
            <a:r>
              <a:rPr lang="fr-FR" sz="3600" b="1" dirty="0"/>
              <a:t>Perspectives  pour de meilleurs BSG au Tchad</a:t>
            </a:r>
          </a:p>
        </p:txBody>
      </p:sp>
    </p:spTree>
    <p:extLst>
      <p:ext uri="{BB962C8B-B14F-4D97-AF65-F5344CB8AC3E}">
        <p14:creationId xmlns:p14="http://schemas.microsoft.com/office/powerpoint/2010/main" val="160848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1246</Words>
  <Application>Microsoft Office PowerPoint</Application>
  <PresentationFormat>Grand écran</PresentationFormat>
  <Paragraphs>124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Times New Roman</vt:lpstr>
      <vt:lpstr>Wingdings</vt:lpstr>
      <vt:lpstr>Office Theme</vt:lpstr>
      <vt:lpstr>                                                                       </vt:lpstr>
      <vt:lpstr>Plan de présentation</vt:lpstr>
      <vt:lpstr>CONCEPT ET PRINCIPES</vt:lpstr>
      <vt:lpstr>Indicateurs spécifiques au genre  </vt:lpstr>
      <vt:lpstr>Les avantages de la BSG </vt:lpstr>
      <vt:lpstr>Politique du gouvernement tchadien en matière de budget genre (1/3)</vt:lpstr>
      <vt:lpstr>Présentation PowerPoint</vt:lpstr>
      <vt:lpstr>Présentation PowerPoint</vt:lpstr>
      <vt:lpstr>Présentation PowerPoint</vt:lpstr>
      <vt:lpstr>MERCI THANKS CHOUKOURANE JËRËJËF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DU TCHAD                             UNITE-TRAVAIL-PROGRES</dc:title>
  <dc:creator>Compte Microsoft</dc:creator>
  <cp:lastModifiedBy>Aristide Mabali</cp:lastModifiedBy>
  <cp:revision>26</cp:revision>
  <dcterms:created xsi:type="dcterms:W3CDTF">2021-08-25T10:53:03Z</dcterms:created>
  <dcterms:modified xsi:type="dcterms:W3CDTF">2021-08-26T06:55:52Z</dcterms:modified>
</cp:coreProperties>
</file>