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4"/>
  </p:notesMasterIdLst>
  <p:sldIdLst>
    <p:sldId id="257" r:id="rId2"/>
    <p:sldId id="270" r:id="rId3"/>
    <p:sldId id="258" r:id="rId4"/>
    <p:sldId id="259" r:id="rId5"/>
    <p:sldId id="261" r:id="rId6"/>
    <p:sldId id="260" r:id="rId7"/>
    <p:sldId id="275" r:id="rId8"/>
    <p:sldId id="278" r:id="rId9"/>
    <p:sldId id="268" r:id="rId10"/>
    <p:sldId id="269" r:id="rId11"/>
    <p:sldId id="276" r:id="rId12"/>
    <p:sldId id="279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F197B7-4802-4062-B62B-A6D87A144DE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8C9DDFB-C77D-4147-BA0B-0F8E521688D7}">
      <dgm:prSet phldrT="[Texte]"/>
      <dgm:spPr/>
      <dgm:t>
        <a:bodyPr/>
        <a:lstStyle/>
        <a:p>
          <a:r>
            <a:rPr lang="fr-FR" dirty="0"/>
            <a:t>Contribuables</a:t>
          </a:r>
        </a:p>
      </dgm:t>
    </dgm:pt>
    <dgm:pt modelId="{FB7D72C9-1F45-4176-8E29-38E8495860A1}" type="parTrans" cxnId="{3AD55FA8-D0C4-4348-A803-85BC421E80DE}">
      <dgm:prSet/>
      <dgm:spPr/>
      <dgm:t>
        <a:bodyPr/>
        <a:lstStyle/>
        <a:p>
          <a:endParaRPr lang="fr-FR"/>
        </a:p>
      </dgm:t>
    </dgm:pt>
    <dgm:pt modelId="{9FEE9CF6-37D3-4031-BE32-44B0188E5CA1}" type="sibTrans" cxnId="{3AD55FA8-D0C4-4348-A803-85BC421E80DE}">
      <dgm:prSet/>
      <dgm:spPr/>
      <dgm:t>
        <a:bodyPr/>
        <a:lstStyle/>
        <a:p>
          <a:endParaRPr lang="fr-FR"/>
        </a:p>
      </dgm:t>
    </dgm:pt>
    <dgm:pt modelId="{996B6101-5C98-4A26-A127-CEA5631BACBF}">
      <dgm:prSet phldrT="[Texte]"/>
      <dgm:spPr/>
      <dgm:t>
        <a:bodyPr/>
        <a:lstStyle/>
        <a:p>
          <a:r>
            <a:rPr lang="fr-FR" dirty="0"/>
            <a:t>Appréciation de l’utilisation des impôts</a:t>
          </a:r>
        </a:p>
      </dgm:t>
    </dgm:pt>
    <dgm:pt modelId="{88B031EF-8BA4-442C-A492-2EAB03B26D6D}" type="parTrans" cxnId="{5DF6539D-33C0-4152-A308-54C58FA52818}">
      <dgm:prSet/>
      <dgm:spPr/>
      <dgm:t>
        <a:bodyPr/>
        <a:lstStyle/>
        <a:p>
          <a:endParaRPr lang="fr-FR"/>
        </a:p>
      </dgm:t>
    </dgm:pt>
    <dgm:pt modelId="{68CB9171-2D14-4EAF-AB75-E3F302022778}" type="sibTrans" cxnId="{5DF6539D-33C0-4152-A308-54C58FA52818}">
      <dgm:prSet/>
      <dgm:spPr/>
      <dgm:t>
        <a:bodyPr/>
        <a:lstStyle/>
        <a:p>
          <a:endParaRPr lang="fr-FR"/>
        </a:p>
      </dgm:t>
    </dgm:pt>
    <dgm:pt modelId="{56B7F656-859A-492C-8ED8-EDEA98519FEB}">
      <dgm:prSet phldrT="[Texte]"/>
      <dgm:spPr/>
      <dgm:t>
        <a:bodyPr/>
        <a:lstStyle/>
        <a:p>
          <a:r>
            <a:rPr lang="fr-FR" dirty="0"/>
            <a:t>Assurance d’une gestion publique efficiente de nature à alléger la pression fiscale</a:t>
          </a:r>
        </a:p>
      </dgm:t>
    </dgm:pt>
    <dgm:pt modelId="{0CF1868E-44C3-43DB-AC5E-BC49ADC7B09D}" type="parTrans" cxnId="{10F751B9-0B63-40F0-9AD4-E33E81426B7D}">
      <dgm:prSet/>
      <dgm:spPr/>
      <dgm:t>
        <a:bodyPr/>
        <a:lstStyle/>
        <a:p>
          <a:endParaRPr lang="fr-FR"/>
        </a:p>
      </dgm:t>
    </dgm:pt>
    <dgm:pt modelId="{19D88973-1338-4E5B-B95E-0932B3274A12}" type="sibTrans" cxnId="{10F751B9-0B63-40F0-9AD4-E33E81426B7D}">
      <dgm:prSet/>
      <dgm:spPr/>
      <dgm:t>
        <a:bodyPr/>
        <a:lstStyle/>
        <a:p>
          <a:endParaRPr lang="fr-FR"/>
        </a:p>
      </dgm:t>
    </dgm:pt>
    <dgm:pt modelId="{EB99B88C-C245-4FC8-A5C1-0DE77D6E947A}">
      <dgm:prSet phldrT="[Texte]"/>
      <dgm:spPr/>
      <dgm:t>
        <a:bodyPr/>
        <a:lstStyle/>
        <a:p>
          <a:r>
            <a:rPr lang="fr-FR" dirty="0"/>
            <a:t>Usagers</a:t>
          </a:r>
        </a:p>
      </dgm:t>
    </dgm:pt>
    <dgm:pt modelId="{FA8F4A54-EF8E-4827-B075-EC92253C9CE5}" type="parTrans" cxnId="{A1EDD61B-978B-4AD4-B5C2-1042AD4A2490}">
      <dgm:prSet/>
      <dgm:spPr/>
      <dgm:t>
        <a:bodyPr/>
        <a:lstStyle/>
        <a:p>
          <a:endParaRPr lang="fr-FR"/>
        </a:p>
      </dgm:t>
    </dgm:pt>
    <dgm:pt modelId="{1A1B5ECB-0B41-490B-9635-89C847502E08}" type="sibTrans" cxnId="{A1EDD61B-978B-4AD4-B5C2-1042AD4A2490}">
      <dgm:prSet/>
      <dgm:spPr/>
      <dgm:t>
        <a:bodyPr/>
        <a:lstStyle/>
        <a:p>
          <a:endParaRPr lang="fr-FR"/>
        </a:p>
      </dgm:t>
    </dgm:pt>
    <dgm:pt modelId="{391C6157-4DCB-441F-AA98-270C0CE9E7F4}">
      <dgm:prSet phldrT="[Texte]"/>
      <dgm:spPr/>
      <dgm:t>
        <a:bodyPr/>
        <a:lstStyle/>
        <a:p>
          <a:r>
            <a:rPr lang="fr-FR" dirty="0"/>
            <a:t>Accès aux services publics de qualité</a:t>
          </a:r>
        </a:p>
      </dgm:t>
    </dgm:pt>
    <dgm:pt modelId="{507FA256-EE7B-4C6C-8214-A39CC80742DA}" type="parTrans" cxnId="{F1D9A3EB-D8C8-4762-99A2-5990DC3E35F3}">
      <dgm:prSet/>
      <dgm:spPr/>
      <dgm:t>
        <a:bodyPr/>
        <a:lstStyle/>
        <a:p>
          <a:endParaRPr lang="fr-FR"/>
        </a:p>
      </dgm:t>
    </dgm:pt>
    <dgm:pt modelId="{E20E1B17-EC53-47B6-BB70-3A2A9DCBDD53}" type="sibTrans" cxnId="{F1D9A3EB-D8C8-4762-99A2-5990DC3E35F3}">
      <dgm:prSet/>
      <dgm:spPr/>
      <dgm:t>
        <a:bodyPr/>
        <a:lstStyle/>
        <a:p>
          <a:endParaRPr lang="fr-FR"/>
        </a:p>
      </dgm:t>
    </dgm:pt>
    <dgm:pt modelId="{E7444135-ACFE-4B22-8A92-4BC895F8A8F3}">
      <dgm:prSet phldrT="[Texte]"/>
      <dgm:spPr/>
      <dgm:t>
        <a:bodyPr/>
        <a:lstStyle/>
        <a:p>
          <a:r>
            <a:rPr lang="fr-FR" dirty="0"/>
            <a:t>Des services publics mieux adaptés aux besoins</a:t>
          </a:r>
        </a:p>
      </dgm:t>
    </dgm:pt>
    <dgm:pt modelId="{B4E2B517-FAEC-43B0-ADBE-1B3D737157DD}" type="parTrans" cxnId="{4FF659A0-B4E8-4750-B4CC-73E40B7D5988}">
      <dgm:prSet/>
      <dgm:spPr/>
      <dgm:t>
        <a:bodyPr/>
        <a:lstStyle/>
        <a:p>
          <a:endParaRPr lang="fr-FR"/>
        </a:p>
      </dgm:t>
    </dgm:pt>
    <dgm:pt modelId="{5BA21BA0-7E47-4F79-B689-D52645F38964}" type="sibTrans" cxnId="{4FF659A0-B4E8-4750-B4CC-73E40B7D5988}">
      <dgm:prSet/>
      <dgm:spPr/>
      <dgm:t>
        <a:bodyPr/>
        <a:lstStyle/>
        <a:p>
          <a:endParaRPr lang="fr-FR"/>
        </a:p>
      </dgm:t>
    </dgm:pt>
    <dgm:pt modelId="{B4E3B4A6-5BDC-434E-9528-DC683C15B3A3}">
      <dgm:prSet phldrT="[Texte]"/>
      <dgm:spPr/>
      <dgm:t>
        <a:bodyPr/>
        <a:lstStyle/>
        <a:p>
          <a:r>
            <a:rPr lang="fr-FR" dirty="0"/>
            <a:t>Agents de l’Etat</a:t>
          </a:r>
        </a:p>
      </dgm:t>
    </dgm:pt>
    <dgm:pt modelId="{66C51ABB-05DD-4BB2-A503-F3A84A02E59D}" type="parTrans" cxnId="{C3A2A6AC-6129-4653-9E2C-CD7388392430}">
      <dgm:prSet/>
      <dgm:spPr/>
      <dgm:t>
        <a:bodyPr/>
        <a:lstStyle/>
        <a:p>
          <a:endParaRPr lang="fr-FR"/>
        </a:p>
      </dgm:t>
    </dgm:pt>
    <dgm:pt modelId="{EDBD06C2-7D74-4408-8BE1-8334F14B2006}" type="sibTrans" cxnId="{C3A2A6AC-6129-4653-9E2C-CD7388392430}">
      <dgm:prSet/>
      <dgm:spPr/>
      <dgm:t>
        <a:bodyPr/>
        <a:lstStyle/>
        <a:p>
          <a:endParaRPr lang="fr-FR"/>
        </a:p>
      </dgm:t>
    </dgm:pt>
    <dgm:pt modelId="{352B31E5-8A74-47AD-BF6A-60F17A5760AA}">
      <dgm:prSet phldrT="[Texte]"/>
      <dgm:spPr/>
      <dgm:t>
        <a:bodyPr/>
        <a:lstStyle/>
        <a:p>
          <a:r>
            <a:rPr lang="fr-FR" dirty="0"/>
            <a:t>Souplesse et grande responsabilité dans la mise en œuvre des missions</a:t>
          </a:r>
        </a:p>
      </dgm:t>
    </dgm:pt>
    <dgm:pt modelId="{C8250219-369E-4A85-AC42-6787DF19E691}" type="parTrans" cxnId="{D3990AB8-4C33-4B3A-B25F-E1EB4324ED20}">
      <dgm:prSet/>
      <dgm:spPr/>
      <dgm:t>
        <a:bodyPr/>
        <a:lstStyle/>
        <a:p>
          <a:endParaRPr lang="fr-FR"/>
        </a:p>
      </dgm:t>
    </dgm:pt>
    <dgm:pt modelId="{04EF7F05-3ACF-4B65-94AB-1EC6AEAB002D}" type="sibTrans" cxnId="{D3990AB8-4C33-4B3A-B25F-E1EB4324ED20}">
      <dgm:prSet/>
      <dgm:spPr/>
      <dgm:t>
        <a:bodyPr/>
        <a:lstStyle/>
        <a:p>
          <a:endParaRPr lang="fr-FR"/>
        </a:p>
      </dgm:t>
    </dgm:pt>
    <dgm:pt modelId="{89E1222F-7DE2-4BE7-B983-F76FB3F25ECC}">
      <dgm:prSet phldrT="[Texte]"/>
      <dgm:spPr/>
      <dgm:t>
        <a:bodyPr/>
        <a:lstStyle/>
        <a:p>
          <a:r>
            <a:rPr lang="fr-FR" dirty="0"/>
            <a:t>Des priorités et objectifs clairement définis</a:t>
          </a:r>
        </a:p>
      </dgm:t>
    </dgm:pt>
    <dgm:pt modelId="{E0B7DDC0-751B-444D-BCA0-A1CEBF48CD1B}" type="parTrans" cxnId="{1973FA41-47BC-4928-97F0-CF9972EE1F5D}">
      <dgm:prSet/>
      <dgm:spPr/>
      <dgm:t>
        <a:bodyPr/>
        <a:lstStyle/>
        <a:p>
          <a:endParaRPr lang="fr-FR"/>
        </a:p>
      </dgm:t>
    </dgm:pt>
    <dgm:pt modelId="{6E6F19D2-E988-483D-9C96-484475033FDE}" type="sibTrans" cxnId="{1973FA41-47BC-4928-97F0-CF9972EE1F5D}">
      <dgm:prSet/>
      <dgm:spPr/>
      <dgm:t>
        <a:bodyPr/>
        <a:lstStyle/>
        <a:p>
          <a:endParaRPr lang="fr-FR"/>
        </a:p>
      </dgm:t>
    </dgm:pt>
    <dgm:pt modelId="{64EFA99C-C25F-4933-9FDB-C54748B5F91B}">
      <dgm:prSet/>
      <dgm:spPr/>
      <dgm:t>
        <a:bodyPr/>
        <a:lstStyle/>
        <a:p>
          <a:r>
            <a:rPr lang="fr-FR" dirty="0"/>
            <a:t>Citoyens</a:t>
          </a:r>
        </a:p>
      </dgm:t>
    </dgm:pt>
    <dgm:pt modelId="{460DB195-3EEF-4C6C-8FD8-24D6ACF8BA06}" type="parTrans" cxnId="{8E8362F0-E0D4-454E-A20C-3E4D1F9133B2}">
      <dgm:prSet/>
      <dgm:spPr/>
      <dgm:t>
        <a:bodyPr/>
        <a:lstStyle/>
        <a:p>
          <a:endParaRPr lang="fr-FR"/>
        </a:p>
      </dgm:t>
    </dgm:pt>
    <dgm:pt modelId="{C43C15CA-3A1C-4ABC-95F2-6B0420855CD3}" type="sibTrans" cxnId="{8E8362F0-E0D4-454E-A20C-3E4D1F9133B2}">
      <dgm:prSet/>
      <dgm:spPr/>
      <dgm:t>
        <a:bodyPr/>
        <a:lstStyle/>
        <a:p>
          <a:endParaRPr lang="fr-FR"/>
        </a:p>
      </dgm:t>
    </dgm:pt>
    <dgm:pt modelId="{7A394B25-FDCC-4ABB-961F-F7923013A65D}">
      <dgm:prSet/>
      <dgm:spPr/>
      <dgm:t>
        <a:bodyPr/>
        <a:lstStyle/>
        <a:p>
          <a:r>
            <a:rPr lang="fr-FR" dirty="0"/>
            <a:t>Parlementaires</a:t>
          </a:r>
        </a:p>
      </dgm:t>
    </dgm:pt>
    <dgm:pt modelId="{4E703151-BE66-4F65-B9B3-05D2AB4ADDE8}" type="parTrans" cxnId="{0361FAEA-C727-4150-964E-F5878FAC22F5}">
      <dgm:prSet/>
      <dgm:spPr/>
      <dgm:t>
        <a:bodyPr/>
        <a:lstStyle/>
        <a:p>
          <a:endParaRPr lang="fr-FR"/>
        </a:p>
      </dgm:t>
    </dgm:pt>
    <dgm:pt modelId="{E138D8D4-84EC-4196-9240-B789D7960FDF}" type="sibTrans" cxnId="{0361FAEA-C727-4150-964E-F5878FAC22F5}">
      <dgm:prSet/>
      <dgm:spPr/>
      <dgm:t>
        <a:bodyPr/>
        <a:lstStyle/>
        <a:p>
          <a:endParaRPr lang="fr-FR"/>
        </a:p>
      </dgm:t>
    </dgm:pt>
    <dgm:pt modelId="{FB3CAF37-451B-47A4-847E-F9C6C97BFAB5}">
      <dgm:prSet/>
      <dgm:spPr/>
      <dgm:t>
        <a:bodyPr/>
        <a:lstStyle/>
        <a:p>
          <a:r>
            <a:rPr lang="fr-FR" dirty="0"/>
            <a:t>Ressources mieux affectées aux politiques publiques lors des sessions budgétaires</a:t>
          </a:r>
        </a:p>
      </dgm:t>
    </dgm:pt>
    <dgm:pt modelId="{61FF7FED-C9E0-4F35-82CB-B3294E385CA9}" type="parTrans" cxnId="{807BF1C4-BEE2-494E-A8FC-C9060A1114A0}">
      <dgm:prSet/>
      <dgm:spPr/>
      <dgm:t>
        <a:bodyPr/>
        <a:lstStyle/>
        <a:p>
          <a:endParaRPr lang="fr-FR"/>
        </a:p>
      </dgm:t>
    </dgm:pt>
    <dgm:pt modelId="{AEFDE144-A31A-4C7C-B7C9-7DB92D3BD132}" type="sibTrans" cxnId="{807BF1C4-BEE2-494E-A8FC-C9060A1114A0}">
      <dgm:prSet/>
      <dgm:spPr/>
      <dgm:t>
        <a:bodyPr/>
        <a:lstStyle/>
        <a:p>
          <a:endParaRPr lang="fr-FR"/>
        </a:p>
      </dgm:t>
    </dgm:pt>
    <dgm:pt modelId="{3FF4A9EF-BBE2-449A-A20C-AED396CA1781}">
      <dgm:prSet/>
      <dgm:spPr/>
      <dgm:t>
        <a:bodyPr/>
        <a:lstStyle/>
        <a:p>
          <a:r>
            <a:rPr lang="fr-FR" dirty="0"/>
            <a:t>Informations accessibles, plus claires et complètes sur la gestion publique</a:t>
          </a:r>
        </a:p>
      </dgm:t>
    </dgm:pt>
    <dgm:pt modelId="{8EA6491C-D44B-4B49-8A2F-7559598958D6}" type="parTrans" cxnId="{F768BE36-F820-449B-AFE3-7424708A03FF}">
      <dgm:prSet/>
      <dgm:spPr/>
      <dgm:t>
        <a:bodyPr/>
        <a:lstStyle/>
        <a:p>
          <a:endParaRPr lang="fr-FR"/>
        </a:p>
      </dgm:t>
    </dgm:pt>
    <dgm:pt modelId="{B31A96F6-8C09-4045-A53C-ECEC17684196}" type="sibTrans" cxnId="{F768BE36-F820-449B-AFE3-7424708A03FF}">
      <dgm:prSet/>
      <dgm:spPr/>
      <dgm:t>
        <a:bodyPr/>
        <a:lstStyle/>
        <a:p>
          <a:endParaRPr lang="fr-FR"/>
        </a:p>
      </dgm:t>
    </dgm:pt>
    <dgm:pt modelId="{CDF9F120-64D9-43DA-B5B6-9D5D56B4F0D1}">
      <dgm:prSet/>
      <dgm:spPr/>
      <dgm:t>
        <a:bodyPr/>
        <a:lstStyle/>
        <a:p>
          <a:r>
            <a:rPr lang="fr-FR" dirty="0"/>
            <a:t>Meilleure compréhension de l’utilisation des impôts</a:t>
          </a:r>
        </a:p>
      </dgm:t>
    </dgm:pt>
    <dgm:pt modelId="{F26C1BB3-9988-4ED6-85E6-FB0711B7CB5D}" type="parTrans" cxnId="{F1069F63-060A-4D55-8B53-5BE00A336F04}">
      <dgm:prSet/>
      <dgm:spPr/>
      <dgm:t>
        <a:bodyPr/>
        <a:lstStyle/>
        <a:p>
          <a:endParaRPr lang="fr-FR"/>
        </a:p>
      </dgm:t>
    </dgm:pt>
    <dgm:pt modelId="{8D80B878-A7EB-40C4-8E3F-2149DA3C896E}" type="sibTrans" cxnId="{F1069F63-060A-4D55-8B53-5BE00A336F04}">
      <dgm:prSet/>
      <dgm:spPr/>
      <dgm:t>
        <a:bodyPr/>
        <a:lstStyle/>
        <a:p>
          <a:endParaRPr lang="fr-FR"/>
        </a:p>
      </dgm:t>
    </dgm:pt>
    <dgm:pt modelId="{5D61BA4C-39E9-4362-9F7E-8554B0D8FE17}">
      <dgm:prSet/>
      <dgm:spPr/>
      <dgm:t>
        <a:bodyPr/>
        <a:lstStyle/>
        <a:p>
          <a:r>
            <a:rPr lang="fr-FR" dirty="0"/>
            <a:t>Budget plus lisible et son exécution plus transparente facilitant le contrôle</a:t>
          </a:r>
        </a:p>
      </dgm:t>
    </dgm:pt>
    <dgm:pt modelId="{17A84C39-7C7A-4AE1-B60F-597C26BEBA2F}" type="sibTrans" cxnId="{7E306E32-546F-4940-B012-F1050DB9EC96}">
      <dgm:prSet/>
      <dgm:spPr/>
      <dgm:t>
        <a:bodyPr/>
        <a:lstStyle/>
        <a:p>
          <a:endParaRPr lang="fr-FR"/>
        </a:p>
      </dgm:t>
    </dgm:pt>
    <dgm:pt modelId="{D2C1ED93-7DA6-4AD7-A5C7-BA6B2A4E088B}" type="parTrans" cxnId="{7E306E32-546F-4940-B012-F1050DB9EC96}">
      <dgm:prSet/>
      <dgm:spPr/>
      <dgm:t>
        <a:bodyPr/>
        <a:lstStyle/>
        <a:p>
          <a:endParaRPr lang="fr-FR"/>
        </a:p>
      </dgm:t>
    </dgm:pt>
    <dgm:pt modelId="{95DD4B30-188B-401D-8DCE-43F6056265FE}" type="pres">
      <dgm:prSet presAssocID="{CAF197B7-4802-4062-B62B-A6D87A144DEC}" presName="Name0" presStyleCnt="0">
        <dgm:presLayoutVars>
          <dgm:dir/>
          <dgm:animLvl val="lvl"/>
          <dgm:resizeHandles val="exact"/>
        </dgm:presLayoutVars>
      </dgm:prSet>
      <dgm:spPr/>
    </dgm:pt>
    <dgm:pt modelId="{5520056C-9114-4A00-8A27-1D9263EA3B63}" type="pres">
      <dgm:prSet presAssocID="{64EFA99C-C25F-4933-9FDB-C54748B5F91B}" presName="linNode" presStyleCnt="0"/>
      <dgm:spPr/>
    </dgm:pt>
    <dgm:pt modelId="{1125E731-1DC3-4A44-B29E-E65FC1498F33}" type="pres">
      <dgm:prSet presAssocID="{64EFA99C-C25F-4933-9FDB-C54748B5F91B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4CE1344E-3DF6-4F4A-B992-967E4F1EF9F9}" type="pres">
      <dgm:prSet presAssocID="{64EFA99C-C25F-4933-9FDB-C54748B5F91B}" presName="descendantText" presStyleLbl="alignAccFollowNode1" presStyleIdx="0" presStyleCnt="5">
        <dgm:presLayoutVars>
          <dgm:bulletEnabled val="1"/>
        </dgm:presLayoutVars>
      </dgm:prSet>
      <dgm:spPr/>
    </dgm:pt>
    <dgm:pt modelId="{F380E5F5-3165-4AF7-B372-45DB087A187F}" type="pres">
      <dgm:prSet presAssocID="{C43C15CA-3A1C-4ABC-95F2-6B0420855CD3}" presName="sp" presStyleCnt="0"/>
      <dgm:spPr/>
    </dgm:pt>
    <dgm:pt modelId="{9A751E1B-0506-43AA-A807-0EC1CF0D339A}" type="pres">
      <dgm:prSet presAssocID="{7A394B25-FDCC-4ABB-961F-F7923013A65D}" presName="linNode" presStyleCnt="0"/>
      <dgm:spPr/>
    </dgm:pt>
    <dgm:pt modelId="{AB21F05F-576F-4660-BE28-9DEE210F1EBD}" type="pres">
      <dgm:prSet presAssocID="{7A394B25-FDCC-4ABB-961F-F7923013A65D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28C4EBC2-1C9C-4A31-B003-C083CC0590AA}" type="pres">
      <dgm:prSet presAssocID="{7A394B25-FDCC-4ABB-961F-F7923013A65D}" presName="descendantText" presStyleLbl="alignAccFollowNode1" presStyleIdx="1" presStyleCnt="5">
        <dgm:presLayoutVars>
          <dgm:bulletEnabled val="1"/>
        </dgm:presLayoutVars>
      </dgm:prSet>
      <dgm:spPr/>
    </dgm:pt>
    <dgm:pt modelId="{10C47770-A2AC-4D7E-8B31-67D196E934EE}" type="pres">
      <dgm:prSet presAssocID="{E138D8D4-84EC-4196-9240-B789D7960FDF}" presName="sp" presStyleCnt="0"/>
      <dgm:spPr/>
    </dgm:pt>
    <dgm:pt modelId="{D943B84D-D749-4EA6-B552-06BB95758198}" type="pres">
      <dgm:prSet presAssocID="{B8C9DDFB-C77D-4147-BA0B-0F8E521688D7}" presName="linNode" presStyleCnt="0"/>
      <dgm:spPr/>
    </dgm:pt>
    <dgm:pt modelId="{7CA62A5D-35F1-42C3-AAEA-F02C73673B21}" type="pres">
      <dgm:prSet presAssocID="{B8C9DDFB-C77D-4147-BA0B-0F8E521688D7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96897625-714B-44F1-891A-55C058F53B0E}" type="pres">
      <dgm:prSet presAssocID="{B8C9DDFB-C77D-4147-BA0B-0F8E521688D7}" presName="descendantText" presStyleLbl="alignAccFollowNode1" presStyleIdx="2" presStyleCnt="5">
        <dgm:presLayoutVars>
          <dgm:bulletEnabled val="1"/>
        </dgm:presLayoutVars>
      </dgm:prSet>
      <dgm:spPr/>
    </dgm:pt>
    <dgm:pt modelId="{AFC2F709-B7FC-4749-8071-8058A7B913A8}" type="pres">
      <dgm:prSet presAssocID="{9FEE9CF6-37D3-4031-BE32-44B0188E5CA1}" presName="sp" presStyleCnt="0"/>
      <dgm:spPr/>
    </dgm:pt>
    <dgm:pt modelId="{36D3C18F-461B-4610-A5AE-6FFDA13F46B0}" type="pres">
      <dgm:prSet presAssocID="{EB99B88C-C245-4FC8-A5C1-0DE77D6E947A}" presName="linNode" presStyleCnt="0"/>
      <dgm:spPr/>
    </dgm:pt>
    <dgm:pt modelId="{1C10DC78-5554-42FF-9F0C-F5F1B948D68E}" type="pres">
      <dgm:prSet presAssocID="{EB99B88C-C245-4FC8-A5C1-0DE77D6E947A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C06FAEBF-3A2E-40B8-BFD2-E94EBBC848CE}" type="pres">
      <dgm:prSet presAssocID="{EB99B88C-C245-4FC8-A5C1-0DE77D6E947A}" presName="descendantText" presStyleLbl="alignAccFollowNode1" presStyleIdx="3" presStyleCnt="5">
        <dgm:presLayoutVars>
          <dgm:bulletEnabled val="1"/>
        </dgm:presLayoutVars>
      </dgm:prSet>
      <dgm:spPr/>
    </dgm:pt>
    <dgm:pt modelId="{B8017F3B-8394-4800-BAE8-44AC45C1236F}" type="pres">
      <dgm:prSet presAssocID="{1A1B5ECB-0B41-490B-9635-89C847502E08}" presName="sp" presStyleCnt="0"/>
      <dgm:spPr/>
    </dgm:pt>
    <dgm:pt modelId="{1A4BAAA0-90B2-4B3B-8C20-6A30DBBABC3B}" type="pres">
      <dgm:prSet presAssocID="{B4E3B4A6-5BDC-434E-9528-DC683C15B3A3}" presName="linNode" presStyleCnt="0"/>
      <dgm:spPr/>
    </dgm:pt>
    <dgm:pt modelId="{660BED18-BA80-408F-A49E-9F84AFEFDB43}" type="pres">
      <dgm:prSet presAssocID="{B4E3B4A6-5BDC-434E-9528-DC683C15B3A3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F1D2183C-F952-454E-924F-B7D6FFD0D320}" type="pres">
      <dgm:prSet presAssocID="{B4E3B4A6-5BDC-434E-9528-DC683C15B3A3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D9271C0B-1B48-472A-BC36-7499590B0FE5}" type="presOf" srcId="{E7444135-ACFE-4B22-8A92-4BC895F8A8F3}" destId="{C06FAEBF-3A2E-40B8-BFD2-E94EBBC848CE}" srcOrd="0" destOrd="1" presId="urn:microsoft.com/office/officeart/2005/8/layout/vList5"/>
    <dgm:cxn modelId="{79E1980F-26B8-424B-8D0E-0FF6E5C19DC6}" type="presOf" srcId="{CAF197B7-4802-4062-B62B-A6D87A144DEC}" destId="{95DD4B30-188B-401D-8DCE-43F6056265FE}" srcOrd="0" destOrd="0" presId="urn:microsoft.com/office/officeart/2005/8/layout/vList5"/>
    <dgm:cxn modelId="{6A6FB20F-82C3-4C8F-997F-C003CA11A978}" type="presOf" srcId="{EB99B88C-C245-4FC8-A5C1-0DE77D6E947A}" destId="{1C10DC78-5554-42FF-9F0C-F5F1B948D68E}" srcOrd="0" destOrd="0" presId="urn:microsoft.com/office/officeart/2005/8/layout/vList5"/>
    <dgm:cxn modelId="{A1EDD61B-978B-4AD4-B5C2-1042AD4A2490}" srcId="{CAF197B7-4802-4062-B62B-A6D87A144DEC}" destId="{EB99B88C-C245-4FC8-A5C1-0DE77D6E947A}" srcOrd="3" destOrd="0" parTransId="{FA8F4A54-EF8E-4827-B075-EC92253C9CE5}" sibTransId="{1A1B5ECB-0B41-490B-9635-89C847502E08}"/>
    <dgm:cxn modelId="{E00D1621-EAAF-4706-A233-07DC9BCD4361}" type="presOf" srcId="{CDF9F120-64D9-43DA-B5B6-9D5D56B4F0D1}" destId="{4CE1344E-3DF6-4F4A-B992-967E4F1EF9F9}" srcOrd="0" destOrd="1" presId="urn:microsoft.com/office/officeart/2005/8/layout/vList5"/>
    <dgm:cxn modelId="{7E306E32-546F-4940-B012-F1050DB9EC96}" srcId="{7A394B25-FDCC-4ABB-961F-F7923013A65D}" destId="{5D61BA4C-39E9-4362-9F7E-8554B0D8FE17}" srcOrd="0" destOrd="0" parTransId="{D2C1ED93-7DA6-4AD7-A5C7-BA6B2A4E088B}" sibTransId="{17A84C39-7C7A-4AE1-B60F-597C26BEBA2F}"/>
    <dgm:cxn modelId="{F768BE36-F820-449B-AFE3-7424708A03FF}" srcId="{64EFA99C-C25F-4933-9FDB-C54748B5F91B}" destId="{3FF4A9EF-BBE2-449A-A20C-AED396CA1781}" srcOrd="0" destOrd="0" parTransId="{8EA6491C-D44B-4B49-8A2F-7559598958D6}" sibTransId="{B31A96F6-8C09-4045-A53C-ECEC17684196}"/>
    <dgm:cxn modelId="{43158137-55B2-497D-8C6A-34E5D76A0D72}" type="presOf" srcId="{64EFA99C-C25F-4933-9FDB-C54748B5F91B}" destId="{1125E731-1DC3-4A44-B29E-E65FC1498F33}" srcOrd="0" destOrd="0" presId="urn:microsoft.com/office/officeart/2005/8/layout/vList5"/>
    <dgm:cxn modelId="{7F662539-DB98-45D2-B7DF-E4BABAB9B4B7}" type="presOf" srcId="{391C6157-4DCB-441F-AA98-270C0CE9E7F4}" destId="{C06FAEBF-3A2E-40B8-BFD2-E94EBBC848CE}" srcOrd="0" destOrd="0" presId="urn:microsoft.com/office/officeart/2005/8/layout/vList5"/>
    <dgm:cxn modelId="{8A67833C-DA88-4211-BE33-D97859DDC40A}" type="presOf" srcId="{FB3CAF37-451B-47A4-847E-F9C6C97BFAB5}" destId="{28C4EBC2-1C9C-4A31-B003-C083CC0590AA}" srcOrd="0" destOrd="1" presId="urn:microsoft.com/office/officeart/2005/8/layout/vList5"/>
    <dgm:cxn modelId="{1973FA41-47BC-4928-97F0-CF9972EE1F5D}" srcId="{B4E3B4A6-5BDC-434E-9528-DC683C15B3A3}" destId="{89E1222F-7DE2-4BE7-B983-F76FB3F25ECC}" srcOrd="1" destOrd="0" parTransId="{E0B7DDC0-751B-444D-BCA0-A1CEBF48CD1B}" sibTransId="{6E6F19D2-E988-483D-9C96-484475033FDE}"/>
    <dgm:cxn modelId="{D2541262-2DD5-416E-B008-55E730824822}" type="presOf" srcId="{7A394B25-FDCC-4ABB-961F-F7923013A65D}" destId="{AB21F05F-576F-4660-BE28-9DEE210F1EBD}" srcOrd="0" destOrd="0" presId="urn:microsoft.com/office/officeart/2005/8/layout/vList5"/>
    <dgm:cxn modelId="{F1069F63-060A-4D55-8B53-5BE00A336F04}" srcId="{64EFA99C-C25F-4933-9FDB-C54748B5F91B}" destId="{CDF9F120-64D9-43DA-B5B6-9D5D56B4F0D1}" srcOrd="1" destOrd="0" parTransId="{F26C1BB3-9988-4ED6-85E6-FB0711B7CB5D}" sibTransId="{8D80B878-A7EB-40C4-8E3F-2149DA3C896E}"/>
    <dgm:cxn modelId="{6875F946-1775-44CA-B153-34EAAB0D1FE9}" type="presOf" srcId="{3FF4A9EF-BBE2-449A-A20C-AED396CA1781}" destId="{4CE1344E-3DF6-4F4A-B992-967E4F1EF9F9}" srcOrd="0" destOrd="0" presId="urn:microsoft.com/office/officeart/2005/8/layout/vList5"/>
    <dgm:cxn modelId="{9E068D48-5B39-4890-AAB0-8AD343D5C4FF}" type="presOf" srcId="{996B6101-5C98-4A26-A127-CEA5631BACBF}" destId="{96897625-714B-44F1-891A-55C058F53B0E}" srcOrd="0" destOrd="0" presId="urn:microsoft.com/office/officeart/2005/8/layout/vList5"/>
    <dgm:cxn modelId="{60548351-2A54-447F-8F9F-813784DB8F30}" type="presOf" srcId="{5D61BA4C-39E9-4362-9F7E-8554B0D8FE17}" destId="{28C4EBC2-1C9C-4A31-B003-C083CC0590AA}" srcOrd="0" destOrd="0" presId="urn:microsoft.com/office/officeart/2005/8/layout/vList5"/>
    <dgm:cxn modelId="{67678172-85EE-47CA-8DA2-16379AC5DD7F}" type="presOf" srcId="{352B31E5-8A74-47AD-BF6A-60F17A5760AA}" destId="{F1D2183C-F952-454E-924F-B7D6FFD0D320}" srcOrd="0" destOrd="0" presId="urn:microsoft.com/office/officeart/2005/8/layout/vList5"/>
    <dgm:cxn modelId="{5D836276-8A71-47F5-AC16-11ACAF8F9053}" type="presOf" srcId="{B8C9DDFB-C77D-4147-BA0B-0F8E521688D7}" destId="{7CA62A5D-35F1-42C3-AAEA-F02C73673B21}" srcOrd="0" destOrd="0" presId="urn:microsoft.com/office/officeart/2005/8/layout/vList5"/>
    <dgm:cxn modelId="{D5EA8484-96AA-4DBF-8B44-F716712B4A04}" type="presOf" srcId="{56B7F656-859A-492C-8ED8-EDEA98519FEB}" destId="{96897625-714B-44F1-891A-55C058F53B0E}" srcOrd="0" destOrd="1" presId="urn:microsoft.com/office/officeart/2005/8/layout/vList5"/>
    <dgm:cxn modelId="{5DF6539D-33C0-4152-A308-54C58FA52818}" srcId="{B8C9DDFB-C77D-4147-BA0B-0F8E521688D7}" destId="{996B6101-5C98-4A26-A127-CEA5631BACBF}" srcOrd="0" destOrd="0" parTransId="{88B031EF-8BA4-442C-A492-2EAB03B26D6D}" sibTransId="{68CB9171-2D14-4EAF-AB75-E3F302022778}"/>
    <dgm:cxn modelId="{4FF659A0-B4E8-4750-B4CC-73E40B7D5988}" srcId="{EB99B88C-C245-4FC8-A5C1-0DE77D6E947A}" destId="{E7444135-ACFE-4B22-8A92-4BC895F8A8F3}" srcOrd="1" destOrd="0" parTransId="{B4E2B517-FAEC-43B0-ADBE-1B3D737157DD}" sibTransId="{5BA21BA0-7E47-4F79-B689-D52645F38964}"/>
    <dgm:cxn modelId="{98BEBAA6-2748-42F3-8ABA-38C4D8FD7135}" type="presOf" srcId="{B4E3B4A6-5BDC-434E-9528-DC683C15B3A3}" destId="{660BED18-BA80-408F-A49E-9F84AFEFDB43}" srcOrd="0" destOrd="0" presId="urn:microsoft.com/office/officeart/2005/8/layout/vList5"/>
    <dgm:cxn modelId="{3AD55FA8-D0C4-4348-A803-85BC421E80DE}" srcId="{CAF197B7-4802-4062-B62B-A6D87A144DEC}" destId="{B8C9DDFB-C77D-4147-BA0B-0F8E521688D7}" srcOrd="2" destOrd="0" parTransId="{FB7D72C9-1F45-4176-8E29-38E8495860A1}" sibTransId="{9FEE9CF6-37D3-4031-BE32-44B0188E5CA1}"/>
    <dgm:cxn modelId="{179C3CA9-3887-463E-85BA-25D4B41D3B3B}" type="presOf" srcId="{89E1222F-7DE2-4BE7-B983-F76FB3F25ECC}" destId="{F1D2183C-F952-454E-924F-B7D6FFD0D320}" srcOrd="0" destOrd="1" presId="urn:microsoft.com/office/officeart/2005/8/layout/vList5"/>
    <dgm:cxn modelId="{C3A2A6AC-6129-4653-9E2C-CD7388392430}" srcId="{CAF197B7-4802-4062-B62B-A6D87A144DEC}" destId="{B4E3B4A6-5BDC-434E-9528-DC683C15B3A3}" srcOrd="4" destOrd="0" parTransId="{66C51ABB-05DD-4BB2-A503-F3A84A02E59D}" sibTransId="{EDBD06C2-7D74-4408-8BE1-8334F14B2006}"/>
    <dgm:cxn modelId="{D3990AB8-4C33-4B3A-B25F-E1EB4324ED20}" srcId="{B4E3B4A6-5BDC-434E-9528-DC683C15B3A3}" destId="{352B31E5-8A74-47AD-BF6A-60F17A5760AA}" srcOrd="0" destOrd="0" parTransId="{C8250219-369E-4A85-AC42-6787DF19E691}" sibTransId="{04EF7F05-3ACF-4B65-94AB-1EC6AEAB002D}"/>
    <dgm:cxn modelId="{10F751B9-0B63-40F0-9AD4-E33E81426B7D}" srcId="{B8C9DDFB-C77D-4147-BA0B-0F8E521688D7}" destId="{56B7F656-859A-492C-8ED8-EDEA98519FEB}" srcOrd="1" destOrd="0" parTransId="{0CF1868E-44C3-43DB-AC5E-BC49ADC7B09D}" sibTransId="{19D88973-1338-4E5B-B95E-0932B3274A12}"/>
    <dgm:cxn modelId="{807BF1C4-BEE2-494E-A8FC-C9060A1114A0}" srcId="{7A394B25-FDCC-4ABB-961F-F7923013A65D}" destId="{FB3CAF37-451B-47A4-847E-F9C6C97BFAB5}" srcOrd="1" destOrd="0" parTransId="{61FF7FED-C9E0-4F35-82CB-B3294E385CA9}" sibTransId="{AEFDE144-A31A-4C7C-B7C9-7DB92D3BD132}"/>
    <dgm:cxn modelId="{0361FAEA-C727-4150-964E-F5878FAC22F5}" srcId="{CAF197B7-4802-4062-B62B-A6D87A144DEC}" destId="{7A394B25-FDCC-4ABB-961F-F7923013A65D}" srcOrd="1" destOrd="0" parTransId="{4E703151-BE66-4F65-B9B3-05D2AB4ADDE8}" sibTransId="{E138D8D4-84EC-4196-9240-B789D7960FDF}"/>
    <dgm:cxn modelId="{F1D9A3EB-D8C8-4762-99A2-5990DC3E35F3}" srcId="{EB99B88C-C245-4FC8-A5C1-0DE77D6E947A}" destId="{391C6157-4DCB-441F-AA98-270C0CE9E7F4}" srcOrd="0" destOrd="0" parTransId="{507FA256-EE7B-4C6C-8214-A39CC80742DA}" sibTransId="{E20E1B17-EC53-47B6-BB70-3A2A9DCBDD53}"/>
    <dgm:cxn modelId="{8E8362F0-E0D4-454E-A20C-3E4D1F9133B2}" srcId="{CAF197B7-4802-4062-B62B-A6D87A144DEC}" destId="{64EFA99C-C25F-4933-9FDB-C54748B5F91B}" srcOrd="0" destOrd="0" parTransId="{460DB195-3EEF-4C6C-8FD8-24D6ACF8BA06}" sibTransId="{C43C15CA-3A1C-4ABC-95F2-6B0420855CD3}"/>
    <dgm:cxn modelId="{3BB9FBE8-1AA1-4882-A47A-250E4116A819}" type="presParOf" srcId="{95DD4B30-188B-401D-8DCE-43F6056265FE}" destId="{5520056C-9114-4A00-8A27-1D9263EA3B63}" srcOrd="0" destOrd="0" presId="urn:microsoft.com/office/officeart/2005/8/layout/vList5"/>
    <dgm:cxn modelId="{878D7F04-58AE-4A75-9B95-1820DD7BC97F}" type="presParOf" srcId="{5520056C-9114-4A00-8A27-1D9263EA3B63}" destId="{1125E731-1DC3-4A44-B29E-E65FC1498F33}" srcOrd="0" destOrd="0" presId="urn:microsoft.com/office/officeart/2005/8/layout/vList5"/>
    <dgm:cxn modelId="{FA20FD69-4CEB-45C9-9DF9-C808B987D197}" type="presParOf" srcId="{5520056C-9114-4A00-8A27-1D9263EA3B63}" destId="{4CE1344E-3DF6-4F4A-B992-967E4F1EF9F9}" srcOrd="1" destOrd="0" presId="urn:microsoft.com/office/officeart/2005/8/layout/vList5"/>
    <dgm:cxn modelId="{0E1AC404-769A-4D8A-9B63-04E4346B3B61}" type="presParOf" srcId="{95DD4B30-188B-401D-8DCE-43F6056265FE}" destId="{F380E5F5-3165-4AF7-B372-45DB087A187F}" srcOrd="1" destOrd="0" presId="urn:microsoft.com/office/officeart/2005/8/layout/vList5"/>
    <dgm:cxn modelId="{8A29BC3D-5C21-4122-B230-22CC29D2C70C}" type="presParOf" srcId="{95DD4B30-188B-401D-8DCE-43F6056265FE}" destId="{9A751E1B-0506-43AA-A807-0EC1CF0D339A}" srcOrd="2" destOrd="0" presId="urn:microsoft.com/office/officeart/2005/8/layout/vList5"/>
    <dgm:cxn modelId="{8EE76866-D0F1-4456-9075-0D4B56753FFF}" type="presParOf" srcId="{9A751E1B-0506-43AA-A807-0EC1CF0D339A}" destId="{AB21F05F-576F-4660-BE28-9DEE210F1EBD}" srcOrd="0" destOrd="0" presId="urn:microsoft.com/office/officeart/2005/8/layout/vList5"/>
    <dgm:cxn modelId="{DEAD4DC3-9BCC-481F-B553-523B19620C0E}" type="presParOf" srcId="{9A751E1B-0506-43AA-A807-0EC1CF0D339A}" destId="{28C4EBC2-1C9C-4A31-B003-C083CC0590AA}" srcOrd="1" destOrd="0" presId="urn:microsoft.com/office/officeart/2005/8/layout/vList5"/>
    <dgm:cxn modelId="{09457AAA-7126-46C0-B670-903452242F15}" type="presParOf" srcId="{95DD4B30-188B-401D-8DCE-43F6056265FE}" destId="{10C47770-A2AC-4D7E-8B31-67D196E934EE}" srcOrd="3" destOrd="0" presId="urn:microsoft.com/office/officeart/2005/8/layout/vList5"/>
    <dgm:cxn modelId="{25B302A5-2990-47F1-BBA0-263E2EEAC4D6}" type="presParOf" srcId="{95DD4B30-188B-401D-8DCE-43F6056265FE}" destId="{D943B84D-D749-4EA6-B552-06BB95758198}" srcOrd="4" destOrd="0" presId="urn:microsoft.com/office/officeart/2005/8/layout/vList5"/>
    <dgm:cxn modelId="{BA1F8285-BB1E-4802-A375-48C7BDFBB854}" type="presParOf" srcId="{D943B84D-D749-4EA6-B552-06BB95758198}" destId="{7CA62A5D-35F1-42C3-AAEA-F02C73673B21}" srcOrd="0" destOrd="0" presId="urn:microsoft.com/office/officeart/2005/8/layout/vList5"/>
    <dgm:cxn modelId="{20ACD9FB-7656-4CE6-8B6F-CFA79653FBED}" type="presParOf" srcId="{D943B84D-D749-4EA6-B552-06BB95758198}" destId="{96897625-714B-44F1-891A-55C058F53B0E}" srcOrd="1" destOrd="0" presId="urn:microsoft.com/office/officeart/2005/8/layout/vList5"/>
    <dgm:cxn modelId="{E94B545A-56AC-4BA9-A3FF-6DD33BCF1836}" type="presParOf" srcId="{95DD4B30-188B-401D-8DCE-43F6056265FE}" destId="{AFC2F709-B7FC-4749-8071-8058A7B913A8}" srcOrd="5" destOrd="0" presId="urn:microsoft.com/office/officeart/2005/8/layout/vList5"/>
    <dgm:cxn modelId="{CEBA9FE9-7346-4663-B972-8FC96D16C3FB}" type="presParOf" srcId="{95DD4B30-188B-401D-8DCE-43F6056265FE}" destId="{36D3C18F-461B-4610-A5AE-6FFDA13F46B0}" srcOrd="6" destOrd="0" presId="urn:microsoft.com/office/officeart/2005/8/layout/vList5"/>
    <dgm:cxn modelId="{0CEEE54C-CEF9-4D0F-92BC-342A03FC2F81}" type="presParOf" srcId="{36D3C18F-461B-4610-A5AE-6FFDA13F46B0}" destId="{1C10DC78-5554-42FF-9F0C-F5F1B948D68E}" srcOrd="0" destOrd="0" presId="urn:microsoft.com/office/officeart/2005/8/layout/vList5"/>
    <dgm:cxn modelId="{6C156663-FC37-4EB2-BABB-031B7312CFD8}" type="presParOf" srcId="{36D3C18F-461B-4610-A5AE-6FFDA13F46B0}" destId="{C06FAEBF-3A2E-40B8-BFD2-E94EBBC848CE}" srcOrd="1" destOrd="0" presId="urn:microsoft.com/office/officeart/2005/8/layout/vList5"/>
    <dgm:cxn modelId="{0978740D-8428-4B53-B9A7-1773860659AD}" type="presParOf" srcId="{95DD4B30-188B-401D-8DCE-43F6056265FE}" destId="{B8017F3B-8394-4800-BAE8-44AC45C1236F}" srcOrd="7" destOrd="0" presId="urn:microsoft.com/office/officeart/2005/8/layout/vList5"/>
    <dgm:cxn modelId="{7E490656-C355-4F17-9161-37F460095976}" type="presParOf" srcId="{95DD4B30-188B-401D-8DCE-43F6056265FE}" destId="{1A4BAAA0-90B2-4B3B-8C20-6A30DBBABC3B}" srcOrd="8" destOrd="0" presId="urn:microsoft.com/office/officeart/2005/8/layout/vList5"/>
    <dgm:cxn modelId="{857E316C-4DCE-4389-974D-1440C0F0E685}" type="presParOf" srcId="{1A4BAAA0-90B2-4B3B-8C20-6A30DBBABC3B}" destId="{660BED18-BA80-408F-A49E-9F84AFEFDB43}" srcOrd="0" destOrd="0" presId="urn:microsoft.com/office/officeart/2005/8/layout/vList5"/>
    <dgm:cxn modelId="{602BE1FB-9B8A-46C9-96F2-24D54E7818BE}" type="presParOf" srcId="{1A4BAAA0-90B2-4B3B-8C20-6A30DBBABC3B}" destId="{F1D2183C-F952-454E-924F-B7D6FFD0D32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E1344E-3DF6-4F4A-B992-967E4F1EF9F9}">
      <dsp:nvSpPr>
        <dsp:cNvPr id="0" name=""/>
        <dsp:cNvSpPr/>
      </dsp:nvSpPr>
      <dsp:spPr>
        <a:xfrm rot="5400000">
          <a:off x="6463880" y="-2828113"/>
          <a:ext cx="544399" cy="63398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Informations accessibles, plus claires et complètes sur la gestion publique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Meilleure compréhension de l’utilisation des impôts</a:t>
          </a:r>
        </a:p>
      </dsp:txBody>
      <dsp:txXfrm rot="-5400000">
        <a:off x="3566160" y="96182"/>
        <a:ext cx="6313265" cy="491249"/>
      </dsp:txXfrm>
    </dsp:sp>
    <dsp:sp modelId="{1125E731-1DC3-4A44-B29E-E65FC1498F33}">
      <dsp:nvSpPr>
        <dsp:cNvPr id="0" name=""/>
        <dsp:cNvSpPr/>
      </dsp:nvSpPr>
      <dsp:spPr>
        <a:xfrm>
          <a:off x="0" y="1556"/>
          <a:ext cx="3566160" cy="6804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/>
            <a:t>Citoyens</a:t>
          </a:r>
        </a:p>
      </dsp:txBody>
      <dsp:txXfrm>
        <a:off x="33219" y="34775"/>
        <a:ext cx="3499722" cy="614061"/>
      </dsp:txXfrm>
    </dsp:sp>
    <dsp:sp modelId="{28C4EBC2-1C9C-4A31-B003-C083CC0590AA}">
      <dsp:nvSpPr>
        <dsp:cNvPr id="0" name=""/>
        <dsp:cNvSpPr/>
      </dsp:nvSpPr>
      <dsp:spPr>
        <a:xfrm rot="5400000">
          <a:off x="6463880" y="-2113588"/>
          <a:ext cx="544399" cy="63398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Budget plus lisible et son exécution plus transparente facilitant le contrôle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Ressources mieux affectées aux politiques publiques lors des sessions budgétaires</a:t>
          </a:r>
        </a:p>
      </dsp:txBody>
      <dsp:txXfrm rot="-5400000">
        <a:off x="3566160" y="810707"/>
        <a:ext cx="6313265" cy="491249"/>
      </dsp:txXfrm>
    </dsp:sp>
    <dsp:sp modelId="{AB21F05F-576F-4660-BE28-9DEE210F1EBD}">
      <dsp:nvSpPr>
        <dsp:cNvPr id="0" name=""/>
        <dsp:cNvSpPr/>
      </dsp:nvSpPr>
      <dsp:spPr>
        <a:xfrm>
          <a:off x="0" y="716081"/>
          <a:ext cx="3566160" cy="6804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/>
            <a:t>Parlementaires</a:t>
          </a:r>
        </a:p>
      </dsp:txBody>
      <dsp:txXfrm>
        <a:off x="33219" y="749300"/>
        <a:ext cx="3499722" cy="614061"/>
      </dsp:txXfrm>
    </dsp:sp>
    <dsp:sp modelId="{96897625-714B-44F1-891A-55C058F53B0E}">
      <dsp:nvSpPr>
        <dsp:cNvPr id="0" name=""/>
        <dsp:cNvSpPr/>
      </dsp:nvSpPr>
      <dsp:spPr>
        <a:xfrm rot="5400000">
          <a:off x="6463880" y="-1399064"/>
          <a:ext cx="544399" cy="63398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Appréciation de l’utilisation des impôts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Assurance d’une gestion publique efficiente de nature à alléger la pression fiscale</a:t>
          </a:r>
        </a:p>
      </dsp:txBody>
      <dsp:txXfrm rot="-5400000">
        <a:off x="3566160" y="1525231"/>
        <a:ext cx="6313265" cy="491249"/>
      </dsp:txXfrm>
    </dsp:sp>
    <dsp:sp modelId="{7CA62A5D-35F1-42C3-AAEA-F02C73673B21}">
      <dsp:nvSpPr>
        <dsp:cNvPr id="0" name=""/>
        <dsp:cNvSpPr/>
      </dsp:nvSpPr>
      <dsp:spPr>
        <a:xfrm>
          <a:off x="0" y="1430606"/>
          <a:ext cx="3566160" cy="6804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/>
            <a:t>Contribuables</a:t>
          </a:r>
        </a:p>
      </dsp:txBody>
      <dsp:txXfrm>
        <a:off x="33219" y="1463825"/>
        <a:ext cx="3499722" cy="614061"/>
      </dsp:txXfrm>
    </dsp:sp>
    <dsp:sp modelId="{C06FAEBF-3A2E-40B8-BFD2-E94EBBC848CE}">
      <dsp:nvSpPr>
        <dsp:cNvPr id="0" name=""/>
        <dsp:cNvSpPr/>
      </dsp:nvSpPr>
      <dsp:spPr>
        <a:xfrm rot="5400000">
          <a:off x="6463880" y="-684539"/>
          <a:ext cx="544399" cy="63398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Accès aux services publics de qualité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Des services publics mieux adaptés aux besoins</a:t>
          </a:r>
        </a:p>
      </dsp:txBody>
      <dsp:txXfrm rot="-5400000">
        <a:off x="3566160" y="2239756"/>
        <a:ext cx="6313265" cy="491249"/>
      </dsp:txXfrm>
    </dsp:sp>
    <dsp:sp modelId="{1C10DC78-5554-42FF-9F0C-F5F1B948D68E}">
      <dsp:nvSpPr>
        <dsp:cNvPr id="0" name=""/>
        <dsp:cNvSpPr/>
      </dsp:nvSpPr>
      <dsp:spPr>
        <a:xfrm>
          <a:off x="0" y="2145130"/>
          <a:ext cx="3566160" cy="6804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/>
            <a:t>Usagers</a:t>
          </a:r>
        </a:p>
      </dsp:txBody>
      <dsp:txXfrm>
        <a:off x="33219" y="2178349"/>
        <a:ext cx="3499722" cy="614061"/>
      </dsp:txXfrm>
    </dsp:sp>
    <dsp:sp modelId="{F1D2183C-F952-454E-924F-B7D6FFD0D320}">
      <dsp:nvSpPr>
        <dsp:cNvPr id="0" name=""/>
        <dsp:cNvSpPr/>
      </dsp:nvSpPr>
      <dsp:spPr>
        <a:xfrm rot="5400000">
          <a:off x="6463880" y="29985"/>
          <a:ext cx="544399" cy="63398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Souplesse et grande responsabilité dans la mise en œuvre des missions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Des priorités et objectifs clairement définis</a:t>
          </a:r>
        </a:p>
      </dsp:txBody>
      <dsp:txXfrm rot="-5400000">
        <a:off x="3566160" y="2954281"/>
        <a:ext cx="6313265" cy="491249"/>
      </dsp:txXfrm>
    </dsp:sp>
    <dsp:sp modelId="{660BED18-BA80-408F-A49E-9F84AFEFDB43}">
      <dsp:nvSpPr>
        <dsp:cNvPr id="0" name=""/>
        <dsp:cNvSpPr/>
      </dsp:nvSpPr>
      <dsp:spPr>
        <a:xfrm>
          <a:off x="0" y="2859655"/>
          <a:ext cx="3566160" cy="6804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/>
            <a:t>Agents de l’Etat</a:t>
          </a:r>
        </a:p>
      </dsp:txBody>
      <dsp:txXfrm>
        <a:off x="33219" y="2892874"/>
        <a:ext cx="3499722" cy="6140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71FC1-A892-4ACE-9DAF-E56DCCED7448}" type="datetimeFigureOut">
              <a:rPr lang="fr-FR" smtClean="0"/>
              <a:pPr/>
              <a:t>25/08/2021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604BF-0B08-4478-8340-3710BE34836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262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4267F-C6ED-41A7-88FF-83373F7A7F58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8686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4267F-C6ED-41A7-88FF-83373F7A7F58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7611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b="1"/>
              <a:t>Conseils pour l’animation:</a:t>
            </a:r>
          </a:p>
          <a:p>
            <a:pPr eaLnBrk="1" hangingPunct="1">
              <a:spcBef>
                <a:spcPct val="0"/>
              </a:spcBef>
            </a:pPr>
            <a:endParaRPr lang="fr-FR"/>
          </a:p>
          <a:p>
            <a:pPr eaLnBrk="1" hangingPunct="1">
              <a:spcBef>
                <a:spcPct val="0"/>
              </a:spcBef>
            </a:pPr>
            <a:r>
              <a:rPr lang="fr-FR"/>
              <a:t>Avant de lancer la présentation, l’animateur doit expliquer où nous nous trouvons dans le cycle budgétaire global, et quel rôle est joué par la société civile dans ce processus.</a:t>
            </a:r>
          </a:p>
        </p:txBody>
      </p:sp>
      <p:sp>
        <p:nvSpPr>
          <p:cNvPr id="4915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12503C0-15A6-4DA3-9554-D8A7AB1AF2B7}" type="slidenum">
              <a:rPr lang="en-US" sz="1200">
                <a:latin typeface="Calibri" panose="020F0502020204030204" pitchFamily="34" charset="0"/>
              </a:rPr>
              <a:pPr algn="r" eaLnBrk="1" hangingPunct="1"/>
              <a:t>8</a:t>
            </a:fld>
            <a:endParaRPr 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31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08B9EBBA-996F-894A-B54A-D6246ED52CE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8/25/2021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313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09B482E8-6E0E-1B4F-B1FD-C69DB9E858D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8/25/2021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17934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09B482E8-6E0E-1B4F-B1FD-C69DB9E858D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8/25/2021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102236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09B482E8-6E0E-1B4F-B1FD-C69DB9E858D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8/25/2021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71347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09B482E8-6E0E-1B4F-B1FD-C69DB9E858D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8/25/2021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344566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09B482E8-6E0E-1B4F-B1FD-C69DB9E858D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8/25/2021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85841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C6C52C72-DE31-F449-A4ED-4C594FD91407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8/25/2021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76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ED62726E-379B-B349-9EED-81ED093FA80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8/25/2021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375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9B3A1323-8D79-1946-B0D7-40001CF92E9D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8/25/2021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67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8DFA1846-DA80-1C48-A609-854EA85C59AD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8/25/2021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471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57302355-E14B-8545-A8F8-0FE83CC9D52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8/25/2021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78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02640F58-564D-2B4F-AE67-E407BA4FCF4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8/25/2021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07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F13A34C8-038E-2045-AF43-DF7DBB8E0E9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8/25/2021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533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8818C68F-D26B-8F47-958C-23B49CF8A63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8/25/2021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805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D0DF5E60-9974-AC48-9591-99C2BB44B7CF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8/25/2021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486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18C79C5D-2A6F-F04D-97DA-BEF2467B64E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8/25/2021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D57F1E4F-1CFF-5643-939E-217C01CDF56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84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09B482E8-6E0E-1B4F-B1FD-C69DB9E858D9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8/25/2021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defTabSz="457200"/>
            <a:fld id="{D57F1E4F-1CFF-5643-939E-217C01CDF56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566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116107" y="2823883"/>
            <a:ext cx="72076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cap="small" dirty="0">
                <a:latin typeface="Arial" panose="020B0604020202020204" pitchFamily="34" charset="0"/>
                <a:cs typeface="Arial" panose="020B0604020202020204" pitchFamily="34" charset="0"/>
              </a:rPr>
              <a:t>TRANSPARENCE BUGETAIRE  AU TCHAD</a:t>
            </a:r>
            <a:br>
              <a:rPr lang="fr-FR" sz="2800" b="1" cap="smal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cap="small" dirty="0">
                <a:latin typeface="Arial" panose="020B0604020202020204" pitchFamily="34" charset="0"/>
                <a:cs typeface="Arial" panose="020B0604020202020204" pitchFamily="34" charset="0"/>
              </a:rPr>
              <a:t>(vue par la société civile)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395320" y="4572000"/>
            <a:ext cx="56208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Nassingar Rimtébaye Rim</a:t>
            </a:r>
          </a:p>
          <a:p>
            <a:pPr algn="ctr"/>
            <a:r>
              <a:rPr lang="fr-FR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Expert Socio-Economiste</a:t>
            </a:r>
          </a:p>
          <a:p>
            <a:pPr algn="ctr"/>
            <a:r>
              <a:rPr lang="fr-FR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Tél: +235 66 26 46 69</a:t>
            </a:r>
          </a:p>
          <a:p>
            <a:pPr algn="ctr"/>
            <a:r>
              <a:rPr lang="fr-FR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nrimtebaye@yahoo,fr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C284FFA-5D00-417D-AD17-D50DB5C98B61}"/>
              </a:ext>
            </a:extLst>
          </p:cNvPr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0576" y="124324"/>
            <a:ext cx="1368909" cy="1514475"/>
          </a:xfrm>
          <a:prstGeom prst="rect">
            <a:avLst/>
          </a:prstGeom>
        </p:spPr>
      </p:pic>
      <p:pic>
        <p:nvPicPr>
          <p:cNvPr id="6" name="Image 5" descr="The African Forum and Network on Debt and Management">
            <a:extLst>
              <a:ext uri="{FF2B5EF4-FFF2-40B4-BE49-F238E27FC236}">
                <a16:creationId xmlns:a16="http://schemas.microsoft.com/office/drawing/2014/main" id="{CDFAEBAC-6394-48F1-BE0D-97A63F1E7528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038" y="169723"/>
            <a:ext cx="2736304" cy="14690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5466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1413" y="472214"/>
            <a:ext cx="9905999" cy="1173706"/>
          </a:xfrm>
        </p:spPr>
        <p:txBody>
          <a:bodyPr/>
          <a:lstStyle/>
          <a:p>
            <a:pPr algn="ctr"/>
            <a:r>
              <a:rPr lang="fr-FR" b="1" dirty="0">
                <a:latin typeface="Garamond" panose="02020404030301010803" pitchFamily="18" charset="0"/>
              </a:rPr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716" y="1783080"/>
            <a:ext cx="9905999" cy="4892040"/>
          </a:xfrm>
        </p:spPr>
        <p:txBody>
          <a:bodyPr>
            <a:normAutofit/>
          </a:bodyPr>
          <a:lstStyle/>
          <a:p>
            <a:pPr algn="just"/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lien entre la dette et la transparence budgétaire doit être soulignée pour permettre à la société civile de suivre la mise en œuvre des politiques de développement;</a:t>
            </a:r>
          </a:p>
          <a:p>
            <a:pPr algn="just"/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L’implication des citoyens dans les phases d’élaboration des politiques de développement à travers le financement de la dette reste une priorité pour une bonne gouvernance des ressources publiques;</a:t>
            </a:r>
          </a:p>
          <a:p>
            <a:pPr algn="just"/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L’accompagnement des OSC dans le suivi de la mise en œuvre des projets de développement est très important par les Gouvernants et les partenaires au Développement</a:t>
            </a:r>
          </a:p>
          <a:p>
            <a:pPr algn="just"/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 concertée( Etat-OSC-Gestionnaires des projets) gage de résolution des conflits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C284FFA-5D00-417D-AD17-D50DB5C98B61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4230" y="268605"/>
            <a:ext cx="1368909" cy="1514475"/>
          </a:xfrm>
          <a:prstGeom prst="rect">
            <a:avLst/>
          </a:prstGeom>
        </p:spPr>
      </p:pic>
      <p:pic>
        <p:nvPicPr>
          <p:cNvPr id="5" name="Image 4" descr="The African Forum and Network on Debt and Management">
            <a:extLst>
              <a:ext uri="{FF2B5EF4-FFF2-40B4-BE49-F238E27FC236}">
                <a16:creationId xmlns:a16="http://schemas.microsoft.com/office/drawing/2014/main" id="{CDFAEBAC-6394-48F1-BE0D-97A63F1E752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291" y="176844"/>
            <a:ext cx="2736304" cy="14690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5172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624" y="729503"/>
            <a:ext cx="11080376" cy="540932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FC284FFA-5D00-417D-AD17-D50DB5C98B61}"/>
              </a:ext>
            </a:extLst>
          </p:cNvPr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9624" y="266201"/>
            <a:ext cx="1368909" cy="1514475"/>
          </a:xfrm>
          <a:prstGeom prst="rect">
            <a:avLst/>
          </a:prstGeom>
        </p:spPr>
      </p:pic>
      <p:pic>
        <p:nvPicPr>
          <p:cNvPr id="6" name="Image 5" descr="The African Forum and Network on Debt and Management">
            <a:extLst>
              <a:ext uri="{FF2B5EF4-FFF2-40B4-BE49-F238E27FC236}">
                <a16:creationId xmlns:a16="http://schemas.microsoft.com/office/drawing/2014/main" id="{CDFAEBAC-6394-48F1-BE0D-97A63F1E7528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9449" y="105476"/>
            <a:ext cx="2736304" cy="14690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7434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9905" y="2728685"/>
            <a:ext cx="8596668" cy="388077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Lucida Sans Typewriter" panose="020B0509030504030204" pitchFamily="49" charset="0"/>
              </a:rPr>
              <a:t>MERCI POUR VOTRE ATTENTION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C284FFA-5D00-417D-AD17-D50DB5C98B61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9624" y="266201"/>
            <a:ext cx="1368909" cy="1514475"/>
          </a:xfrm>
          <a:prstGeom prst="rect">
            <a:avLst/>
          </a:prstGeom>
        </p:spPr>
      </p:pic>
      <p:pic>
        <p:nvPicPr>
          <p:cNvPr id="5" name="Image 4" descr="The African Forum and Network on Debt and Management">
            <a:extLst>
              <a:ext uri="{FF2B5EF4-FFF2-40B4-BE49-F238E27FC236}">
                <a16:creationId xmlns:a16="http://schemas.microsoft.com/office/drawing/2014/main" id="{CDFAEBAC-6394-48F1-BE0D-97A63F1E752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421" y="157886"/>
            <a:ext cx="2736304" cy="14690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3795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5180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fr-FR" b="1" cap="small" dirty="0">
                <a:latin typeface="Garamond" panose="02020404030301010803" pitchFamily="18" charset="0"/>
                <a:cs typeface="Arial" charset="0"/>
              </a:rPr>
              <a:t>Plan de présentation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1103086" y="2206172"/>
            <a:ext cx="9944327" cy="3975172"/>
          </a:xfrm>
        </p:spPr>
        <p:txBody>
          <a:bodyPr>
            <a:noAutofit/>
          </a:bodyPr>
          <a:lstStyle/>
          <a:p>
            <a:pPr algn="just"/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algn="just"/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Objectifs de la transparence budgétaire</a:t>
            </a:r>
          </a:p>
          <a:p>
            <a:pPr algn="just"/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Rôle des OSC dans la transparence budgétaire</a:t>
            </a:r>
          </a:p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Principaux  outils  de suivi </a:t>
            </a:r>
          </a:p>
          <a:p>
            <a:pPr algn="just"/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Attentes des acteurs </a:t>
            </a:r>
          </a:p>
          <a:p>
            <a:pPr algn="just"/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pic>
        <p:nvPicPr>
          <p:cNvPr id="5" name="Image 4" descr="The African Forum and Network on Debt and Management">
            <a:extLst>
              <a:ext uri="{FF2B5EF4-FFF2-40B4-BE49-F238E27FC236}">
                <a16:creationId xmlns:a16="http://schemas.microsoft.com/office/drawing/2014/main" id="{CDFAEBAC-6394-48F1-BE0D-97A63F1E752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850" y="156999"/>
            <a:ext cx="2251024" cy="132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FC284FFA-5D00-417D-AD17-D50DB5C98B61}"/>
              </a:ext>
            </a:extLst>
          </p:cNvPr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0611" y="111600"/>
            <a:ext cx="1368909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760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(1/2)</a:t>
            </a:r>
            <a:endParaRPr lang="fr-FR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6822" y="1855695"/>
            <a:ext cx="10576849" cy="500230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La </a:t>
            </a: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transparence budgétaire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 se définit comme le fait de faire pleinement connaître, en temps opportun et de façon systématique, l'ensemble des informations </a:t>
            </a: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budgétaires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Les exigences d’efficacité nécessitent un changement : </a:t>
            </a: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budget transparent  de performance 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endParaRPr lang="fr-FR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Comment impliquer la société civile dans la transparence budgétaire ?</a:t>
            </a:r>
          </a:p>
          <a:p>
            <a:pPr marL="0" indent="0" algn="just">
              <a:buNone/>
            </a:pPr>
            <a:endParaRPr lang="fr-FR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Quel est le rôle de la société civile dans la gestion du cycle de la dette ?</a:t>
            </a:r>
          </a:p>
        </p:txBody>
      </p:sp>
      <p:pic>
        <p:nvPicPr>
          <p:cNvPr id="4" name="Image 3" descr="The African Forum and Network on Debt and Management">
            <a:extLst>
              <a:ext uri="{FF2B5EF4-FFF2-40B4-BE49-F238E27FC236}">
                <a16:creationId xmlns:a16="http://schemas.microsoft.com/office/drawing/2014/main" id="{CDFAEBAC-6394-48F1-BE0D-97A63F1E752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5696" y="111600"/>
            <a:ext cx="2736304" cy="14690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FC284FFA-5D00-417D-AD17-D50DB5C98B61}"/>
              </a:ext>
            </a:extLst>
          </p:cNvPr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6822" y="203710"/>
            <a:ext cx="1368909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888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51566" y="92931"/>
            <a:ext cx="5887191" cy="1469076"/>
          </a:xfrm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(2/2)</a:t>
            </a:r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4235" y="1733610"/>
            <a:ext cx="10583178" cy="4895790"/>
          </a:xfrm>
        </p:spPr>
        <p:txBody>
          <a:bodyPr>
            <a:noAutofit/>
          </a:bodyPr>
          <a:lstStyle/>
          <a:p>
            <a:pPr algn="just"/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La transparence budgétaire se réfère à l'étendue et la facilité avec laquelle les citoyens peuvent accéder à des informations et des commentaires sur:</a:t>
            </a:r>
          </a:p>
          <a:p>
            <a:pPr lvl="3" algn="just"/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 les recettes publiques, </a:t>
            </a:r>
          </a:p>
          <a:p>
            <a:pPr lvl="3" algn="just"/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les allocations et les dépenses ; </a:t>
            </a:r>
          </a:p>
          <a:p>
            <a:pPr lvl="3" algn="just"/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l'accès du public aux informations sur la façon dont le pouvoir central collecte et dépense les ressources publiques.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La performance de l’action publique est au cœur de la transparence  budgétaire;</a:t>
            </a:r>
          </a:p>
        </p:txBody>
      </p:sp>
      <p:pic>
        <p:nvPicPr>
          <p:cNvPr id="5" name="Image 4" descr="The African Forum and Network on Debt and Management">
            <a:extLst>
              <a:ext uri="{FF2B5EF4-FFF2-40B4-BE49-F238E27FC236}">
                <a16:creationId xmlns:a16="http://schemas.microsoft.com/office/drawing/2014/main" id="{CDFAEBAC-6394-48F1-BE0D-97A63F1E752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8757" y="92931"/>
            <a:ext cx="2736304" cy="14690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FC284FFA-5D00-417D-AD17-D50DB5C98B61}"/>
              </a:ext>
            </a:extLst>
          </p:cNvPr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9588" y="160289"/>
            <a:ext cx="1368909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042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1413" y="417350"/>
            <a:ext cx="9905999" cy="1478570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/>
              <a:t>Rôle des OSC dans la transparence budgétaire</a:t>
            </a:r>
            <a:endParaRPr lang="fr-FR" sz="36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1236" y="1931825"/>
            <a:ext cx="9905999" cy="4123881"/>
          </a:xfrm>
        </p:spPr>
        <p:txBody>
          <a:bodyPr>
            <a:normAutofit lnSpcReduction="10000"/>
          </a:bodyPr>
          <a:lstStyle/>
          <a:p>
            <a:r>
              <a:rPr lang="fr-FR" sz="2400" dirty="0"/>
              <a:t>Le rôle des citoyens est fondamental aussi bien dans les prises de décisions politiques, économiques et que sociales.</a:t>
            </a:r>
          </a:p>
          <a:p>
            <a:pPr marL="0" indent="0">
              <a:buNone/>
            </a:pPr>
            <a:endParaRPr lang="fr-FR" sz="2400" dirty="0"/>
          </a:p>
          <a:p>
            <a:r>
              <a:rPr lang="fr-FR" sz="2400" dirty="0"/>
              <a:t> Il apparaît d’autant plus important qu’il constitue une exigence de transparence et de bonne gouvernance pour les partenaires internationaux au développement.</a:t>
            </a:r>
          </a:p>
          <a:p>
            <a:endParaRPr lang="fr-FR" sz="2400" dirty="0"/>
          </a:p>
          <a:p>
            <a:r>
              <a:rPr lang="fr-FR" sz="2400" dirty="0"/>
              <a:t> Il l’est encore davantage lorsqu’on se réfère aux causes des nombreux échecs de développement enregistrés par les pays pauvres où la population est difficilement associée;</a:t>
            </a:r>
          </a:p>
        </p:txBody>
      </p:sp>
      <p:pic>
        <p:nvPicPr>
          <p:cNvPr id="5" name="Image 4" descr="The African Forum and Network on Debt and Management">
            <a:extLst>
              <a:ext uri="{FF2B5EF4-FFF2-40B4-BE49-F238E27FC236}">
                <a16:creationId xmlns:a16="http://schemas.microsoft.com/office/drawing/2014/main" id="{CDFAEBAC-6394-48F1-BE0D-97A63F1E752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7109" y="-1734"/>
            <a:ext cx="2736304" cy="14690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FC284FFA-5D00-417D-AD17-D50DB5C98B61}"/>
              </a:ext>
            </a:extLst>
          </p:cNvPr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3035" y="129846"/>
            <a:ext cx="1368909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449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1413" y="389918"/>
            <a:ext cx="9905999" cy="1478570"/>
          </a:xfrm>
        </p:spPr>
        <p:txBody>
          <a:bodyPr>
            <a:normAutofit/>
          </a:bodyPr>
          <a:lstStyle/>
          <a:p>
            <a:pPr algn="ctr"/>
            <a:r>
              <a:rPr lang="fr-FR" b="1" dirty="0">
                <a:effectLst/>
                <a:latin typeface="Garamond" panose="02020404030301010803" pitchFamily="18" charset="0"/>
              </a:rPr>
              <a:t>Dette du Tchad </a:t>
            </a:r>
            <a:endParaRPr lang="fr-FR" dirty="0"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0710" y="1881051"/>
            <a:ext cx="10763794" cy="4501461"/>
          </a:xfrm>
        </p:spPr>
        <p:txBody>
          <a:bodyPr>
            <a:noAutofit/>
          </a:bodyPr>
          <a:lstStyle/>
          <a:p>
            <a:pPr marL="539750" indent="-265113" algn="just">
              <a:buFont typeface="Garamond" panose="02020404030301010803" pitchFamily="18" charset="0"/>
              <a:buChar char="­"/>
            </a:pPr>
            <a:r>
              <a:rPr lang="fr-FR" dirty="0">
                <a:latin typeface="Garamond" panose="02020404030301010803" pitchFamily="18" charset="0"/>
              </a:rPr>
              <a:t>Principaux créanciers bilatéraux</a:t>
            </a:r>
          </a:p>
          <a:p>
            <a:pPr marL="539750" indent="-265113" algn="just">
              <a:buFont typeface="Garamond" panose="02020404030301010803" pitchFamily="18" charset="0"/>
              <a:buChar char="­"/>
            </a:pPr>
            <a:endParaRPr lang="fr-FR" dirty="0">
              <a:latin typeface="Garamond" panose="02020404030301010803" pitchFamily="18" charset="0"/>
            </a:endParaRPr>
          </a:p>
          <a:p>
            <a:pPr marL="539750" indent="-265113" algn="just">
              <a:buFont typeface="Garamond" panose="02020404030301010803" pitchFamily="18" charset="0"/>
              <a:buChar char="­"/>
            </a:pPr>
            <a:endParaRPr lang="fr-FR" dirty="0">
              <a:latin typeface="Garamond" panose="02020404030301010803" pitchFamily="18" charset="0"/>
            </a:endParaRPr>
          </a:p>
          <a:p>
            <a:pPr marL="539750" indent="-265113" algn="just">
              <a:buFont typeface="Garamond" panose="02020404030301010803" pitchFamily="18" charset="0"/>
              <a:buChar char="­"/>
            </a:pPr>
            <a:endParaRPr lang="fr-FR" dirty="0">
              <a:latin typeface="Garamond" panose="02020404030301010803" pitchFamily="18" charset="0"/>
            </a:endParaRPr>
          </a:p>
          <a:p>
            <a:pPr marL="539750" indent="-265113" algn="just">
              <a:buFont typeface="Garamond" panose="02020404030301010803" pitchFamily="18" charset="0"/>
              <a:buChar char="­"/>
            </a:pPr>
            <a:endParaRPr lang="fr-FR" dirty="0">
              <a:latin typeface="Garamond" panose="02020404030301010803" pitchFamily="18" charset="0"/>
            </a:endParaRPr>
          </a:p>
          <a:p>
            <a:pPr marL="539750" indent="-265113" algn="just">
              <a:buFont typeface="Garamond" panose="02020404030301010803" pitchFamily="18" charset="0"/>
              <a:buChar char="­"/>
            </a:pPr>
            <a:endParaRPr lang="fr-FR" dirty="0">
              <a:latin typeface="Garamond" panose="02020404030301010803" pitchFamily="18" charset="0"/>
            </a:endParaRPr>
          </a:p>
          <a:p>
            <a:pPr marL="539750" indent="-265113" algn="just">
              <a:buFont typeface="Garamond" panose="02020404030301010803" pitchFamily="18" charset="0"/>
              <a:buChar char="­"/>
            </a:pPr>
            <a:endParaRPr lang="fr-FR" dirty="0">
              <a:latin typeface="Garamond" panose="02020404030301010803" pitchFamily="18" charset="0"/>
            </a:endParaRPr>
          </a:p>
          <a:p>
            <a:pPr marL="539750" indent="-265113" algn="just">
              <a:buFont typeface="Garamond" panose="02020404030301010803" pitchFamily="18" charset="0"/>
              <a:buChar char="­"/>
            </a:pPr>
            <a:r>
              <a:rPr lang="fr-FR" dirty="0">
                <a:latin typeface="Garamond" panose="02020404030301010803" pitchFamily="18" charset="0"/>
              </a:rPr>
              <a:t>Source: Rapport gestion de dette 2019 Tchad </a:t>
            </a:r>
          </a:p>
          <a:p>
            <a:pPr marL="539750" indent="-265113" algn="just">
              <a:buFont typeface="Garamond" panose="02020404030301010803" pitchFamily="18" charset="0"/>
              <a:buChar char="­"/>
            </a:pPr>
            <a:endParaRPr lang="fr-FR" dirty="0">
              <a:latin typeface="Garamond" panose="02020404030301010803" pitchFamily="18" charset="0"/>
            </a:endParaRPr>
          </a:p>
          <a:p>
            <a:pPr marL="539750" indent="-265113" algn="just">
              <a:buFont typeface="Garamond" panose="02020404030301010803" pitchFamily="18" charset="0"/>
              <a:buChar char="­"/>
            </a:pPr>
            <a:endParaRPr lang="fr-FR" dirty="0">
              <a:latin typeface="Garamond" panose="02020404030301010803" pitchFamily="18" charset="0"/>
            </a:endParaRPr>
          </a:p>
          <a:p>
            <a:pPr marL="539750" indent="-265113" algn="just">
              <a:buFont typeface="Garamond" panose="02020404030301010803" pitchFamily="18" charset="0"/>
              <a:buChar char="­"/>
            </a:pPr>
            <a:endParaRPr lang="fr-FR" dirty="0">
              <a:latin typeface="Garamond" panose="02020404030301010803" pitchFamily="18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424352"/>
              </p:ext>
            </p:extLst>
          </p:nvPr>
        </p:nvGraphicFramePr>
        <p:xfrm>
          <a:off x="1480670" y="2743200"/>
          <a:ext cx="8128000" cy="22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2410">
                <a:tc>
                  <a:txBody>
                    <a:bodyPr/>
                    <a:lstStyle/>
                    <a:p>
                      <a:r>
                        <a:rPr lang="fr-FR" dirty="0"/>
                        <a:t>Créanciers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Pourcentage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Lybie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31,9%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Exxim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bank</a:t>
                      </a:r>
                      <a:r>
                        <a:rPr lang="fr-FR" dirty="0"/>
                        <a:t> chine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30,1%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AFD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15,3%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ANGOLA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357">
                <a:tc>
                  <a:txBody>
                    <a:bodyPr/>
                    <a:lstStyle/>
                    <a:p>
                      <a:r>
                        <a:rPr lang="fr-FR" dirty="0"/>
                        <a:t>AUTRES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12,5%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" name="Image 6" descr="The African Forum and Network on Debt and Management">
            <a:extLst>
              <a:ext uri="{FF2B5EF4-FFF2-40B4-BE49-F238E27FC236}">
                <a16:creationId xmlns:a16="http://schemas.microsoft.com/office/drawing/2014/main" id="{CDFAEBAC-6394-48F1-BE0D-97A63F1E752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8200" y="196617"/>
            <a:ext cx="2736304" cy="146907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FC284FFA-5D00-417D-AD17-D50DB5C98B61}"/>
              </a:ext>
            </a:extLst>
          </p:cNvPr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6958" y="216711"/>
            <a:ext cx="1368909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450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Espace réservé du contenu 4" descr="EITI Madagascar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5853" y="1385047"/>
            <a:ext cx="7668467" cy="5002306"/>
          </a:xfrm>
        </p:spPr>
      </p:pic>
      <p:sp>
        <p:nvSpPr>
          <p:cNvPr id="2" name="ZoneTexte 1"/>
          <p:cNvSpPr txBox="1"/>
          <p:nvPr/>
        </p:nvSpPr>
        <p:spPr>
          <a:xfrm>
            <a:off x="1438835" y="430306"/>
            <a:ext cx="66025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fr-FR" sz="28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Rôle des OSC dans la transparence budgétaire</a:t>
            </a:r>
          </a:p>
        </p:txBody>
      </p:sp>
      <p:pic>
        <p:nvPicPr>
          <p:cNvPr id="5" name="Image 4" descr="The African Forum and Network on Debt and Management">
            <a:extLst>
              <a:ext uri="{FF2B5EF4-FFF2-40B4-BE49-F238E27FC236}">
                <a16:creationId xmlns:a16="http://schemas.microsoft.com/office/drawing/2014/main" id="{CDFAEBAC-6394-48F1-BE0D-97A63F1E752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3392" y="169723"/>
            <a:ext cx="2736304" cy="14690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FC284FFA-5D00-417D-AD17-D50DB5C98B61}"/>
              </a:ext>
            </a:extLst>
          </p:cNvPr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7164" y="13401"/>
            <a:ext cx="1368909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514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u numéro de diapositive 30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4DA197C-C664-4248-8996-F321D9019114}" type="slidenum">
              <a:rPr lang="fr-FR">
                <a:solidFill>
                  <a:schemeClr val="tx2"/>
                </a:solidFill>
              </a:rPr>
              <a:pPr eaLnBrk="1" hangingPunct="1"/>
              <a:t>8</a:t>
            </a:fld>
            <a:endParaRPr lang="fr-FR">
              <a:solidFill>
                <a:schemeClr val="tx2"/>
              </a:solidFill>
            </a:endParaRPr>
          </a:p>
        </p:txBody>
      </p:sp>
      <p:sp>
        <p:nvSpPr>
          <p:cNvPr id="26627" name="Title 2"/>
          <p:cNvSpPr>
            <a:spLocks noGrp="1"/>
          </p:cNvSpPr>
          <p:nvPr>
            <p:ph type="title" idx="4294967295"/>
          </p:nvPr>
        </p:nvSpPr>
        <p:spPr>
          <a:xfrm>
            <a:off x="1644349" y="146049"/>
            <a:ext cx="9061450" cy="785813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Principaux outils de suivi</a:t>
            </a:r>
          </a:p>
        </p:txBody>
      </p:sp>
      <p:grpSp>
        <p:nvGrpSpPr>
          <p:cNvPr id="26628" name="Diagram 3"/>
          <p:cNvGrpSpPr>
            <a:grpSpLocks/>
          </p:cNvGrpSpPr>
          <p:nvPr/>
        </p:nvGrpSpPr>
        <p:grpSpPr bwMode="auto">
          <a:xfrm>
            <a:off x="3197226" y="1714500"/>
            <a:ext cx="5541963" cy="4381500"/>
            <a:chOff x="1198" y="1303"/>
            <a:chExt cx="3533" cy="2759"/>
          </a:xfrm>
        </p:grpSpPr>
        <p:sp>
          <p:nvSpPr>
            <p:cNvPr id="26644" name="_s707589"/>
            <p:cNvSpPr>
              <a:spLocks noChangeArrowheads="1" noTextEdit="1"/>
            </p:cNvSpPr>
            <p:nvPr/>
          </p:nvSpPr>
          <p:spPr bwMode="auto">
            <a:xfrm>
              <a:off x="1914" y="1460"/>
              <a:ext cx="1721" cy="156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3 w 21600"/>
                <a:gd name="T19" fmla="*/ 3157 h 21600"/>
                <a:gd name="T20" fmla="*/ 18437 w 21600"/>
                <a:gd name="T21" fmla="*/ 18443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1552" y="3639"/>
                  </a:moveTo>
                  <a:cubicBezTo>
                    <a:pt x="11302" y="3613"/>
                    <a:pt x="11051" y="3600"/>
                    <a:pt x="10800" y="3600"/>
                  </a:cubicBezTo>
                  <a:cubicBezTo>
                    <a:pt x="9790" y="3599"/>
                    <a:pt x="8793" y="3812"/>
                    <a:pt x="7871" y="4222"/>
                  </a:cubicBezTo>
                  <a:lnTo>
                    <a:pt x="6407" y="933"/>
                  </a:lnTo>
                  <a:cubicBezTo>
                    <a:pt x="7789" y="318"/>
                    <a:pt x="9286" y="-1"/>
                    <a:pt x="10800" y="0"/>
                  </a:cubicBezTo>
                  <a:cubicBezTo>
                    <a:pt x="11177" y="0"/>
                    <a:pt x="11553" y="19"/>
                    <a:pt x="11928" y="59"/>
                  </a:cubicBezTo>
                  <a:lnTo>
                    <a:pt x="12211" y="-2627"/>
                  </a:lnTo>
                  <a:lnTo>
                    <a:pt x="16215" y="2319"/>
                  </a:lnTo>
                  <a:lnTo>
                    <a:pt x="11270" y="6324"/>
                  </a:lnTo>
                  <a:lnTo>
                    <a:pt x="11552" y="363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6645" name="_s707590"/>
            <p:cNvSpPr>
              <a:spLocks noChangeArrowheads="1" noTextEdit="1"/>
            </p:cNvSpPr>
            <p:nvPr/>
          </p:nvSpPr>
          <p:spPr bwMode="auto">
            <a:xfrm rot="4320000">
              <a:off x="2536" y="1745"/>
              <a:ext cx="1568" cy="17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8 w 21600"/>
                <a:gd name="T19" fmla="*/ 3165 h 21600"/>
                <a:gd name="T20" fmla="*/ 18432 w 21600"/>
                <a:gd name="T21" fmla="*/ 18435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1552" y="3639"/>
                  </a:moveTo>
                  <a:cubicBezTo>
                    <a:pt x="11302" y="3613"/>
                    <a:pt x="11051" y="3600"/>
                    <a:pt x="10800" y="3600"/>
                  </a:cubicBezTo>
                  <a:cubicBezTo>
                    <a:pt x="9790" y="3599"/>
                    <a:pt x="8793" y="3812"/>
                    <a:pt x="7871" y="4222"/>
                  </a:cubicBezTo>
                  <a:lnTo>
                    <a:pt x="6407" y="933"/>
                  </a:lnTo>
                  <a:cubicBezTo>
                    <a:pt x="7789" y="318"/>
                    <a:pt x="9286" y="-1"/>
                    <a:pt x="10800" y="0"/>
                  </a:cubicBezTo>
                  <a:cubicBezTo>
                    <a:pt x="11177" y="0"/>
                    <a:pt x="11553" y="19"/>
                    <a:pt x="11928" y="59"/>
                  </a:cubicBezTo>
                  <a:lnTo>
                    <a:pt x="12211" y="-2627"/>
                  </a:lnTo>
                  <a:lnTo>
                    <a:pt x="16215" y="2319"/>
                  </a:lnTo>
                  <a:lnTo>
                    <a:pt x="11270" y="6324"/>
                  </a:lnTo>
                  <a:lnTo>
                    <a:pt x="11552" y="363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6646" name="_s707591"/>
            <p:cNvSpPr>
              <a:spLocks noChangeArrowheads="1" noTextEdit="1"/>
            </p:cNvSpPr>
            <p:nvPr/>
          </p:nvSpPr>
          <p:spPr bwMode="auto">
            <a:xfrm rot="8640000">
              <a:off x="2427" y="2341"/>
              <a:ext cx="1720" cy="156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5 w 21600"/>
                <a:gd name="T19" fmla="*/ 3157 h 21600"/>
                <a:gd name="T20" fmla="*/ 18435 w 21600"/>
                <a:gd name="T21" fmla="*/ 18443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1552" y="3639"/>
                  </a:moveTo>
                  <a:cubicBezTo>
                    <a:pt x="11302" y="3613"/>
                    <a:pt x="11051" y="3600"/>
                    <a:pt x="10800" y="3600"/>
                  </a:cubicBezTo>
                  <a:cubicBezTo>
                    <a:pt x="9790" y="3599"/>
                    <a:pt x="8793" y="3812"/>
                    <a:pt x="7871" y="4222"/>
                  </a:cubicBezTo>
                  <a:lnTo>
                    <a:pt x="6407" y="933"/>
                  </a:lnTo>
                  <a:cubicBezTo>
                    <a:pt x="7789" y="318"/>
                    <a:pt x="9286" y="-1"/>
                    <a:pt x="10800" y="0"/>
                  </a:cubicBezTo>
                  <a:cubicBezTo>
                    <a:pt x="11177" y="0"/>
                    <a:pt x="11553" y="19"/>
                    <a:pt x="11928" y="59"/>
                  </a:cubicBezTo>
                  <a:lnTo>
                    <a:pt x="12211" y="-2627"/>
                  </a:lnTo>
                  <a:lnTo>
                    <a:pt x="16215" y="2319"/>
                  </a:lnTo>
                  <a:lnTo>
                    <a:pt x="11270" y="6324"/>
                  </a:lnTo>
                  <a:lnTo>
                    <a:pt x="11552" y="363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6647" name="_s707592"/>
            <p:cNvSpPr>
              <a:spLocks noChangeArrowheads="1" noTextEdit="1"/>
            </p:cNvSpPr>
            <p:nvPr/>
          </p:nvSpPr>
          <p:spPr bwMode="auto">
            <a:xfrm rot="-8640000">
              <a:off x="1577" y="2404"/>
              <a:ext cx="1720" cy="156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5 w 21600"/>
                <a:gd name="T19" fmla="*/ 3157 h 21600"/>
                <a:gd name="T20" fmla="*/ 18435 w 21600"/>
                <a:gd name="T21" fmla="*/ 18443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1552" y="3639"/>
                  </a:moveTo>
                  <a:cubicBezTo>
                    <a:pt x="11302" y="3613"/>
                    <a:pt x="11051" y="3600"/>
                    <a:pt x="10800" y="3600"/>
                  </a:cubicBezTo>
                  <a:cubicBezTo>
                    <a:pt x="9790" y="3599"/>
                    <a:pt x="8793" y="3812"/>
                    <a:pt x="7871" y="4222"/>
                  </a:cubicBezTo>
                  <a:lnTo>
                    <a:pt x="6407" y="933"/>
                  </a:lnTo>
                  <a:cubicBezTo>
                    <a:pt x="7789" y="318"/>
                    <a:pt x="9286" y="-1"/>
                    <a:pt x="10800" y="0"/>
                  </a:cubicBezTo>
                  <a:cubicBezTo>
                    <a:pt x="11177" y="0"/>
                    <a:pt x="11553" y="19"/>
                    <a:pt x="11928" y="59"/>
                  </a:cubicBezTo>
                  <a:lnTo>
                    <a:pt x="12211" y="-2627"/>
                  </a:lnTo>
                  <a:lnTo>
                    <a:pt x="16215" y="2319"/>
                  </a:lnTo>
                  <a:lnTo>
                    <a:pt x="11270" y="6324"/>
                  </a:lnTo>
                  <a:lnTo>
                    <a:pt x="11552" y="363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6648" name="_s707593"/>
            <p:cNvSpPr>
              <a:spLocks noChangeArrowheads="1" noTextEdit="1"/>
            </p:cNvSpPr>
            <p:nvPr/>
          </p:nvSpPr>
          <p:spPr bwMode="auto">
            <a:xfrm rot="-4320000">
              <a:off x="1447" y="1743"/>
              <a:ext cx="1567" cy="172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57 w 21600"/>
                <a:gd name="T19" fmla="*/ 3163 h 21600"/>
                <a:gd name="T20" fmla="*/ 18443 w 21600"/>
                <a:gd name="T21" fmla="*/ 1843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1552" y="3639"/>
                  </a:moveTo>
                  <a:cubicBezTo>
                    <a:pt x="11302" y="3613"/>
                    <a:pt x="11051" y="3600"/>
                    <a:pt x="10800" y="3600"/>
                  </a:cubicBezTo>
                  <a:cubicBezTo>
                    <a:pt x="9790" y="3599"/>
                    <a:pt x="8793" y="3812"/>
                    <a:pt x="7871" y="4222"/>
                  </a:cubicBezTo>
                  <a:lnTo>
                    <a:pt x="6407" y="933"/>
                  </a:lnTo>
                  <a:cubicBezTo>
                    <a:pt x="7789" y="318"/>
                    <a:pt x="9286" y="-1"/>
                    <a:pt x="10800" y="0"/>
                  </a:cubicBezTo>
                  <a:cubicBezTo>
                    <a:pt x="11177" y="0"/>
                    <a:pt x="11553" y="19"/>
                    <a:pt x="11928" y="59"/>
                  </a:cubicBezTo>
                  <a:lnTo>
                    <a:pt x="12211" y="-2627"/>
                  </a:lnTo>
                  <a:lnTo>
                    <a:pt x="16215" y="2319"/>
                  </a:lnTo>
                  <a:lnTo>
                    <a:pt x="11270" y="6324"/>
                  </a:lnTo>
                  <a:lnTo>
                    <a:pt x="11552" y="363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8218" name="_s707594"/>
            <p:cNvSpPr>
              <a:spLocks noChangeArrowheads="1"/>
            </p:cNvSpPr>
            <p:nvPr/>
          </p:nvSpPr>
          <p:spPr bwMode="auto">
            <a:xfrm>
              <a:off x="3274" y="1303"/>
              <a:ext cx="1142" cy="76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en-GB" b="1" dirty="0" err="1">
                  <a:ea typeface="MS PGothic" pitchFamily="34" charset="-128"/>
                </a:rPr>
                <a:t>Planification</a:t>
              </a:r>
              <a:endParaRPr lang="en-GB" b="1" dirty="0">
                <a:ea typeface="MS PGothic" pitchFamily="34" charset="-128"/>
              </a:endParaRPr>
            </a:p>
            <a:p>
              <a:pPr algn="ctr">
                <a:defRPr/>
              </a:pPr>
              <a:r>
                <a:rPr lang="en-GB" b="1" dirty="0" err="1">
                  <a:ea typeface="MS PGothic" pitchFamily="34" charset="-128"/>
                </a:rPr>
                <a:t>Stratégique</a:t>
              </a:r>
              <a:endParaRPr lang="en-GB" b="1" dirty="0">
                <a:ea typeface="MS PGothic" pitchFamily="34" charset="-128"/>
              </a:endParaRPr>
            </a:p>
            <a:p>
              <a:pPr algn="ctr">
                <a:defRPr/>
              </a:pPr>
              <a:r>
                <a:rPr lang="en-GB" b="1" i="1" dirty="0">
                  <a:ea typeface="MS PGothic" pitchFamily="34" charset="-128"/>
                </a:rPr>
                <a:t>(</a:t>
              </a:r>
              <a:r>
                <a:rPr lang="en-GB" b="1" i="1" dirty="0" err="1">
                  <a:ea typeface="MS PGothic" pitchFamily="34" charset="-128"/>
                </a:rPr>
                <a:t>esquisse</a:t>
              </a:r>
              <a:r>
                <a:rPr lang="en-GB" b="1" i="1" dirty="0">
                  <a:ea typeface="MS PGothic" pitchFamily="34" charset="-128"/>
                </a:rPr>
                <a:t> et </a:t>
              </a:r>
              <a:r>
                <a:rPr lang="en-GB" b="1" i="1" dirty="0" err="1">
                  <a:ea typeface="MS PGothic" pitchFamily="34" charset="-128"/>
                </a:rPr>
                <a:t>cadrage</a:t>
              </a:r>
              <a:r>
                <a:rPr lang="en-GB" b="1" i="1" dirty="0">
                  <a:ea typeface="MS PGothic" pitchFamily="34" charset="-128"/>
                </a:rPr>
                <a:t>)</a:t>
              </a:r>
            </a:p>
            <a:p>
              <a:pPr algn="ctr">
                <a:defRPr/>
              </a:pPr>
              <a:r>
                <a:rPr lang="en-GB" b="1" i="1" dirty="0" err="1">
                  <a:ea typeface="MS PGothic" pitchFamily="34" charset="-128"/>
                </a:rPr>
                <a:t>Trimestre</a:t>
              </a:r>
              <a:r>
                <a:rPr lang="en-GB" b="1" i="1" dirty="0">
                  <a:ea typeface="MS PGothic" pitchFamily="34" charset="-128"/>
                </a:rPr>
                <a:t> 1 et 2</a:t>
              </a:r>
              <a:endParaRPr lang="es-ES" b="1" i="1" dirty="0">
                <a:ea typeface="MS PGothic" pitchFamily="34" charset="-128"/>
              </a:endParaRPr>
            </a:p>
          </p:txBody>
        </p:sp>
        <p:sp>
          <p:nvSpPr>
            <p:cNvPr id="8219" name="_s707595"/>
            <p:cNvSpPr>
              <a:spLocks noChangeArrowheads="1"/>
            </p:cNvSpPr>
            <p:nvPr/>
          </p:nvSpPr>
          <p:spPr bwMode="auto">
            <a:xfrm>
              <a:off x="1198" y="2882"/>
              <a:ext cx="1176" cy="41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en-GB" sz="2400" b="1" dirty="0" err="1">
                  <a:ea typeface="MS PGothic" pitchFamily="34" charset="-128"/>
                </a:rPr>
                <a:t>Mise</a:t>
              </a:r>
              <a:r>
                <a:rPr lang="en-GB" sz="2400" b="1" dirty="0">
                  <a:ea typeface="MS PGothic" pitchFamily="34" charset="-128"/>
                </a:rPr>
                <a:t> en </a:t>
              </a:r>
              <a:r>
                <a:rPr lang="en-GB" sz="2400" b="1" dirty="0" err="1">
                  <a:ea typeface="MS PGothic" pitchFamily="34" charset="-128"/>
                </a:rPr>
                <a:t>œuvre</a:t>
              </a:r>
              <a:endParaRPr lang="es-ES" sz="2400" b="1" i="1" dirty="0">
                <a:ea typeface="MS PGothic" pitchFamily="34" charset="-128"/>
              </a:endParaRPr>
            </a:p>
          </p:txBody>
        </p:sp>
        <p:sp>
          <p:nvSpPr>
            <p:cNvPr id="8220" name="_s707596"/>
            <p:cNvSpPr>
              <a:spLocks noChangeArrowheads="1"/>
            </p:cNvSpPr>
            <p:nvPr/>
          </p:nvSpPr>
          <p:spPr bwMode="auto">
            <a:xfrm>
              <a:off x="1452" y="1566"/>
              <a:ext cx="922" cy="41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en-GB" sz="2400" b="1" dirty="0" err="1">
                  <a:ea typeface="MS PGothic" pitchFamily="34" charset="-128"/>
                </a:rPr>
                <a:t>Évaluation</a:t>
              </a:r>
              <a:endParaRPr lang="es-ES" sz="2400" b="1" dirty="0">
                <a:ea typeface="MS PGothic" pitchFamily="34" charset="-128"/>
              </a:endParaRPr>
            </a:p>
          </p:txBody>
        </p:sp>
        <p:sp>
          <p:nvSpPr>
            <p:cNvPr id="8221" name="_s707597"/>
            <p:cNvSpPr>
              <a:spLocks noChangeArrowheads="1"/>
            </p:cNvSpPr>
            <p:nvPr/>
          </p:nvSpPr>
          <p:spPr bwMode="auto">
            <a:xfrm>
              <a:off x="2426" y="3645"/>
              <a:ext cx="841" cy="41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en-GB" sz="2400" b="1" dirty="0">
                  <a:ea typeface="MS PGothic" pitchFamily="34" charset="-128"/>
                </a:rPr>
                <a:t>Adoption</a:t>
              </a:r>
            </a:p>
            <a:p>
              <a:pPr algn="ctr">
                <a:defRPr/>
              </a:pPr>
              <a:r>
                <a:rPr lang="en-GB" sz="2400" b="1" dirty="0" err="1">
                  <a:ea typeface="MS PGothic" pitchFamily="34" charset="-128"/>
                </a:rPr>
                <a:t>Trimestre</a:t>
              </a:r>
              <a:r>
                <a:rPr lang="en-GB" sz="2400" b="1" dirty="0">
                  <a:ea typeface="MS PGothic" pitchFamily="34" charset="-128"/>
                </a:rPr>
                <a:t> 4</a:t>
              </a:r>
              <a:endParaRPr lang="es-ES" sz="2400" b="1" dirty="0">
                <a:ea typeface="MS PGothic" pitchFamily="34" charset="-128"/>
              </a:endParaRPr>
            </a:p>
          </p:txBody>
        </p:sp>
        <p:sp>
          <p:nvSpPr>
            <p:cNvPr id="8222" name="_s707598"/>
            <p:cNvSpPr>
              <a:spLocks noChangeArrowheads="1"/>
            </p:cNvSpPr>
            <p:nvPr/>
          </p:nvSpPr>
          <p:spPr bwMode="auto">
            <a:xfrm>
              <a:off x="3638" y="2787"/>
              <a:ext cx="1093" cy="58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en-GB" b="1" dirty="0">
                  <a:ea typeface="MS PGothic" pitchFamily="34" charset="-128"/>
                </a:rPr>
                <a:t>Formulation</a:t>
              </a:r>
            </a:p>
            <a:p>
              <a:pPr algn="ctr">
                <a:defRPr/>
              </a:pPr>
              <a:r>
                <a:rPr lang="en-GB" b="1" dirty="0" err="1">
                  <a:ea typeface="MS PGothic" pitchFamily="34" charset="-128"/>
                </a:rPr>
                <a:t>Avants-proj</a:t>
              </a:r>
              <a:r>
                <a:rPr lang="en-GB" b="1" dirty="0">
                  <a:ea typeface="MS PGothic" pitchFamily="34" charset="-128"/>
                </a:rPr>
                <a:t>. des </a:t>
              </a:r>
            </a:p>
            <a:p>
              <a:pPr algn="ctr">
                <a:defRPr/>
              </a:pPr>
              <a:r>
                <a:rPr lang="en-GB" b="1" dirty="0">
                  <a:ea typeface="MS PGothic" pitchFamily="34" charset="-128"/>
                </a:rPr>
                <a:t>Min </a:t>
              </a:r>
              <a:r>
                <a:rPr lang="en-GB" b="1" dirty="0" err="1">
                  <a:ea typeface="MS PGothic" pitchFamily="34" charset="-128"/>
                </a:rPr>
                <a:t>Dépensiers</a:t>
              </a:r>
              <a:endParaRPr lang="en-GB" b="1" dirty="0">
                <a:ea typeface="MS PGothic" pitchFamily="34" charset="-128"/>
              </a:endParaRPr>
            </a:p>
            <a:p>
              <a:pPr algn="ctr">
                <a:defRPr/>
              </a:pPr>
              <a:r>
                <a:rPr lang="en-GB" b="1" dirty="0" err="1">
                  <a:ea typeface="MS PGothic" pitchFamily="34" charset="-128"/>
                </a:rPr>
                <a:t>Trimestre</a:t>
              </a:r>
              <a:r>
                <a:rPr lang="en-GB" b="1" dirty="0">
                  <a:ea typeface="MS PGothic" pitchFamily="34" charset="-128"/>
                </a:rPr>
                <a:t> 3</a:t>
              </a:r>
              <a:endParaRPr lang="es-ES" b="1" dirty="0">
                <a:ea typeface="MS PGothic" pitchFamily="34" charset="-128"/>
              </a:endParaRPr>
            </a:p>
          </p:txBody>
        </p:sp>
      </p:grpSp>
      <p:sp>
        <p:nvSpPr>
          <p:cNvPr id="6" name="Oval 28"/>
          <p:cNvSpPr>
            <a:spLocks noChangeArrowheads="1"/>
          </p:cNvSpPr>
          <p:nvPr/>
        </p:nvSpPr>
        <p:spPr bwMode="auto">
          <a:xfrm>
            <a:off x="5232400" y="3246438"/>
            <a:ext cx="1435100" cy="14097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GB" dirty="0"/>
          </a:p>
          <a:p>
            <a:pPr algn="ctr">
              <a:defRPr/>
            </a:pPr>
            <a:endParaRPr lang="en-GB" dirty="0"/>
          </a:p>
          <a:p>
            <a:pPr algn="ctr">
              <a:defRPr/>
            </a:pPr>
            <a:endParaRPr lang="en-GB" dirty="0"/>
          </a:p>
          <a:p>
            <a:pPr algn="ctr">
              <a:defRPr/>
            </a:pPr>
            <a:r>
              <a:rPr lang="en-GB" dirty="0"/>
              <a:t>SOCIÉTÉ</a:t>
            </a:r>
          </a:p>
          <a:p>
            <a:pPr algn="ctr">
              <a:defRPr/>
            </a:pPr>
            <a:r>
              <a:rPr lang="en-GB" dirty="0"/>
              <a:t>CIVILE</a:t>
            </a:r>
            <a:endParaRPr lang="es-ES" dirty="0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9" t="44078" r="44237" b="43391"/>
          <a:stretch>
            <a:fillRect/>
          </a:stretch>
        </p:blipFill>
        <p:spPr bwMode="auto">
          <a:xfrm>
            <a:off x="5722938" y="3389314"/>
            <a:ext cx="425450" cy="561975"/>
          </a:xfrm>
          <a:prstGeom prst="rect">
            <a:avLst/>
          </a:prstGeom>
          <a:solidFill>
            <a:srgbClr val="FFA2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0"/>
          <p:cNvSpPr>
            <a:spLocks noChangeArrowheads="1"/>
          </p:cNvSpPr>
          <p:nvPr/>
        </p:nvSpPr>
        <p:spPr bwMode="auto">
          <a:xfrm>
            <a:off x="2667000" y="1143000"/>
            <a:ext cx="6515100" cy="5214938"/>
          </a:xfrm>
          <a:prstGeom prst="ellipse">
            <a:avLst/>
          </a:prstGeom>
          <a:noFill/>
          <a:ln w="76200" algn="ctr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sz="4000"/>
          </a:p>
        </p:txBody>
      </p:sp>
      <p:sp>
        <p:nvSpPr>
          <p:cNvPr id="14" name="Text Box 76"/>
          <p:cNvSpPr txBox="1">
            <a:spLocks noChangeArrowheads="1"/>
          </p:cNvSpPr>
          <p:nvPr/>
        </p:nvSpPr>
        <p:spPr bwMode="auto">
          <a:xfrm>
            <a:off x="8709025" y="1539876"/>
            <a:ext cx="1346200" cy="646113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/>
              <a:t>Analyse de la situation</a:t>
            </a:r>
            <a:endParaRPr lang="es-ES" b="1"/>
          </a:p>
        </p:txBody>
      </p:sp>
      <p:sp>
        <p:nvSpPr>
          <p:cNvPr id="15" name="Line 78"/>
          <p:cNvSpPr>
            <a:spLocks noChangeShapeType="1"/>
          </p:cNvSpPr>
          <p:nvPr/>
        </p:nvSpPr>
        <p:spPr bwMode="auto">
          <a:xfrm>
            <a:off x="4162426" y="1597026"/>
            <a:ext cx="498475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" name="Line 79"/>
          <p:cNvSpPr>
            <a:spLocks noChangeShapeType="1"/>
          </p:cNvSpPr>
          <p:nvPr/>
        </p:nvSpPr>
        <p:spPr bwMode="auto">
          <a:xfrm flipH="1">
            <a:off x="8310563" y="1831975"/>
            <a:ext cx="393700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7" name="Text Box 80"/>
          <p:cNvSpPr txBox="1">
            <a:spLocks noChangeArrowheads="1"/>
          </p:cNvSpPr>
          <p:nvPr/>
        </p:nvSpPr>
        <p:spPr bwMode="auto">
          <a:xfrm>
            <a:off x="8916988" y="5932488"/>
            <a:ext cx="1504950" cy="646112"/>
          </a:xfrm>
          <a:prstGeom prst="rect">
            <a:avLst/>
          </a:prstGeom>
          <a:solidFill>
            <a:srgbClr val="FFDF57">
              <a:alpha val="59999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/>
              <a:t>Budgets participatifs</a:t>
            </a:r>
            <a:endParaRPr lang="es-ES" b="1"/>
          </a:p>
        </p:txBody>
      </p:sp>
      <p:sp>
        <p:nvSpPr>
          <p:cNvPr id="18" name="Text Box 81"/>
          <p:cNvSpPr txBox="1">
            <a:spLocks noChangeArrowheads="1"/>
          </p:cNvSpPr>
          <p:nvPr/>
        </p:nvSpPr>
        <p:spPr bwMode="auto">
          <a:xfrm>
            <a:off x="2667001" y="6000751"/>
            <a:ext cx="1857375" cy="830263"/>
          </a:xfrm>
          <a:prstGeom prst="rect">
            <a:avLst/>
          </a:prstGeom>
          <a:solidFill>
            <a:srgbClr val="FFDF57">
              <a:alpha val="59999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/>
              <a:t>Analyse  des propositions budgétaires</a:t>
            </a:r>
            <a:endParaRPr lang="es-ES" sz="1600"/>
          </a:p>
        </p:txBody>
      </p:sp>
      <p:sp>
        <p:nvSpPr>
          <p:cNvPr id="19" name="Text Box 82"/>
          <p:cNvSpPr txBox="1">
            <a:spLocks noChangeArrowheads="1"/>
          </p:cNvSpPr>
          <p:nvPr/>
        </p:nvSpPr>
        <p:spPr bwMode="auto">
          <a:xfrm>
            <a:off x="1606551" y="2222500"/>
            <a:ext cx="1389063" cy="1092200"/>
          </a:xfrm>
          <a:prstGeom prst="rect">
            <a:avLst/>
          </a:prstGeom>
          <a:solidFill>
            <a:srgbClr val="FFDF57">
              <a:alpha val="59999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/>
              <a:t>Fiches CSC </a:t>
            </a:r>
            <a:r>
              <a:rPr lang="fr-FR" sz="1100" b="1"/>
              <a:t>Enquêtes quantitatives sur la prestation de service </a:t>
            </a:r>
            <a:br>
              <a:rPr lang="en-GB" sz="1600" b="1"/>
            </a:br>
            <a:r>
              <a:rPr lang="en-GB" sz="1600" b="1"/>
              <a:t>(EQPS)</a:t>
            </a:r>
            <a:endParaRPr lang="es-ES" sz="1600" b="1"/>
          </a:p>
        </p:txBody>
      </p:sp>
      <p:sp>
        <p:nvSpPr>
          <p:cNvPr id="20" name="Line 84"/>
          <p:cNvSpPr>
            <a:spLocks noChangeShapeType="1"/>
          </p:cNvSpPr>
          <p:nvPr/>
        </p:nvSpPr>
        <p:spPr bwMode="auto">
          <a:xfrm flipH="1" flipV="1">
            <a:off x="8024814" y="5072064"/>
            <a:ext cx="890587" cy="101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1" name="Line 85"/>
          <p:cNvSpPr>
            <a:spLocks noChangeShapeType="1"/>
          </p:cNvSpPr>
          <p:nvPr/>
        </p:nvSpPr>
        <p:spPr bwMode="auto">
          <a:xfrm flipV="1">
            <a:off x="4368800" y="5778500"/>
            <a:ext cx="774700" cy="36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" name="Line 86"/>
          <p:cNvSpPr>
            <a:spLocks noChangeShapeType="1"/>
          </p:cNvSpPr>
          <p:nvPr/>
        </p:nvSpPr>
        <p:spPr bwMode="auto">
          <a:xfrm flipV="1">
            <a:off x="2881313" y="4857751"/>
            <a:ext cx="28575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3" name="Line 87"/>
          <p:cNvSpPr>
            <a:spLocks noChangeShapeType="1"/>
          </p:cNvSpPr>
          <p:nvPr/>
        </p:nvSpPr>
        <p:spPr bwMode="auto">
          <a:xfrm flipV="1">
            <a:off x="2995614" y="2576513"/>
            <a:ext cx="600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4" name="Text Box 76"/>
          <p:cNvSpPr txBox="1">
            <a:spLocks noChangeArrowheads="1"/>
          </p:cNvSpPr>
          <p:nvPr/>
        </p:nvSpPr>
        <p:spPr bwMode="auto">
          <a:xfrm>
            <a:off x="1816100" y="1249363"/>
            <a:ext cx="2357438" cy="646112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/>
              <a:t>Évaluation de l’impact des droits de l’homme</a:t>
            </a:r>
            <a:endParaRPr lang="es-ES"/>
          </a:p>
        </p:txBody>
      </p:sp>
      <p:sp>
        <p:nvSpPr>
          <p:cNvPr id="25" name="Text Box 82"/>
          <p:cNvSpPr txBox="1">
            <a:spLocks noChangeArrowheads="1"/>
          </p:cNvSpPr>
          <p:nvPr/>
        </p:nvSpPr>
        <p:spPr bwMode="auto">
          <a:xfrm>
            <a:off x="1606550" y="4916489"/>
            <a:ext cx="1417638" cy="923925"/>
          </a:xfrm>
          <a:prstGeom prst="rect">
            <a:avLst/>
          </a:prstGeom>
          <a:solidFill>
            <a:srgbClr val="FFDF57">
              <a:alpha val="59999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/>
              <a:t>Enquêtes </a:t>
            </a:r>
            <a:r>
              <a:rPr lang="fr-FR" sz="1100" b="1"/>
              <a:t>Enquêtes sur le suivi des dépenses publiques </a:t>
            </a:r>
            <a:r>
              <a:rPr lang="fr-FR" sz="1600" b="1"/>
              <a:t>(</a:t>
            </a:r>
            <a:r>
              <a:rPr lang="en-GB" sz="1600" b="1"/>
              <a:t>ESDP) </a:t>
            </a:r>
            <a:endParaRPr lang="es-ES" sz="1600" b="1"/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FC284FFA-5D00-417D-AD17-D50DB5C98B61}"/>
              </a:ext>
            </a:extLst>
          </p:cNvPr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5440" y="144462"/>
            <a:ext cx="1368909" cy="1514475"/>
          </a:xfrm>
          <a:prstGeom prst="rect">
            <a:avLst/>
          </a:prstGeom>
        </p:spPr>
      </p:pic>
      <p:pic>
        <p:nvPicPr>
          <p:cNvPr id="32" name="Image 31" descr="The African Forum and Network on Debt and Management">
            <a:extLst>
              <a:ext uri="{FF2B5EF4-FFF2-40B4-BE49-F238E27FC236}">
                <a16:creationId xmlns:a16="http://schemas.microsoft.com/office/drawing/2014/main" id="{CDFAEBAC-6394-48F1-BE0D-97A63F1E7528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1144" y="70800"/>
            <a:ext cx="2736304" cy="14690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566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614" y="134933"/>
            <a:ext cx="9905999" cy="1478570"/>
          </a:xfrm>
        </p:spPr>
        <p:txBody>
          <a:bodyPr>
            <a:normAutofit/>
          </a:bodyPr>
          <a:lstStyle/>
          <a:p>
            <a:pPr algn="ctr"/>
            <a:r>
              <a:rPr lang="fr-FR" b="1" cap="small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attentes des acteurs </a:t>
            </a:r>
            <a:endParaRPr lang="fr-FR" cap="smal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786365"/>
              </p:ext>
            </p:extLst>
          </p:nvPr>
        </p:nvGraphicFramePr>
        <p:xfrm>
          <a:off x="1141414" y="2013514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 3">
            <a:extLst>
              <a:ext uri="{FF2B5EF4-FFF2-40B4-BE49-F238E27FC236}">
                <a16:creationId xmlns:a16="http://schemas.microsoft.com/office/drawing/2014/main" id="{FC284FFA-5D00-417D-AD17-D50DB5C98B61}"/>
              </a:ext>
            </a:extLst>
          </p:cNvPr>
          <p:cNvPicPr/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5456" y="0"/>
            <a:ext cx="1368909" cy="1514475"/>
          </a:xfrm>
          <a:prstGeom prst="rect">
            <a:avLst/>
          </a:prstGeom>
        </p:spPr>
      </p:pic>
      <p:pic>
        <p:nvPicPr>
          <p:cNvPr id="5" name="Image 4" descr="The African Forum and Network on Debt and Management">
            <a:extLst>
              <a:ext uri="{FF2B5EF4-FFF2-40B4-BE49-F238E27FC236}">
                <a16:creationId xmlns:a16="http://schemas.microsoft.com/office/drawing/2014/main" id="{CDFAEBAC-6394-48F1-BE0D-97A63F1E7528}"/>
              </a:ext>
            </a:extLst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618" y="134933"/>
            <a:ext cx="2736304" cy="14690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265173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2389</TotalTime>
  <Words>623</Words>
  <Application>Microsoft Office PowerPoint</Application>
  <PresentationFormat>Grand écran</PresentationFormat>
  <Paragraphs>110</Paragraphs>
  <Slides>12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0" baseType="lpstr">
      <vt:lpstr>Arial</vt:lpstr>
      <vt:lpstr>Calibri</vt:lpstr>
      <vt:lpstr>Garamond</vt:lpstr>
      <vt:lpstr>Lucida Sans Typewriter</vt:lpstr>
      <vt:lpstr>Trebuchet MS</vt:lpstr>
      <vt:lpstr>Tw Cen MT</vt:lpstr>
      <vt:lpstr>Wingdings 3</vt:lpstr>
      <vt:lpstr>Facette</vt:lpstr>
      <vt:lpstr>Présentation PowerPoint</vt:lpstr>
      <vt:lpstr>Plan de présentation</vt:lpstr>
      <vt:lpstr>INTRODUCTION (1/2)</vt:lpstr>
      <vt:lpstr>INTRODUCTION (2/2)</vt:lpstr>
      <vt:lpstr>Rôle des OSC dans la transparence budgétaire</vt:lpstr>
      <vt:lpstr>Dette du Tchad </vt:lpstr>
      <vt:lpstr>Présentation PowerPoint</vt:lpstr>
      <vt:lpstr> Principaux outils de suivi</vt:lpstr>
      <vt:lpstr> attentes des acteurs </vt:lpstr>
      <vt:lpstr>conclusion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REFORMES BUDGETAIRES AU TCHAD</dc:title>
  <dc:creator>AIGONGUE DJINGUEBAYE</dc:creator>
  <cp:lastModifiedBy>Aristide Mabali</cp:lastModifiedBy>
  <cp:revision>63</cp:revision>
  <dcterms:created xsi:type="dcterms:W3CDTF">2016-11-23T11:14:53Z</dcterms:created>
  <dcterms:modified xsi:type="dcterms:W3CDTF">2021-08-25T14:43:26Z</dcterms:modified>
</cp:coreProperties>
</file>